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MS)" panose="020B0604020202020204" charset="0"/>
      <p:regular r:id="rId24"/>
    </p:embeddedFont>
    <p:embeddedFont>
      <p:font typeface="Calibri (MS) Bold" panose="020B0604020202020204" charset="0"/>
      <p:regular r:id="rId25"/>
    </p:embeddedFont>
    <p:embeddedFont>
      <p:font typeface="Calibri (MS) Bold Italics" panose="020B0604020202020204" charset="0"/>
      <p:regular r:id="rId26"/>
    </p:embeddedFont>
    <p:embeddedFont>
      <p:font typeface="Canva Sans" panose="020B0604020202020204" charset="0"/>
      <p:regular r:id="rId27"/>
    </p:embeddedFont>
    <p:embeddedFont>
      <p:font typeface="Canva Sans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2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42.png"/><Relationship Id="rId5" Type="http://schemas.openxmlformats.org/officeDocument/2006/relationships/image" Target="../media/image6.png"/><Relationship Id="rId10" Type="http://schemas.openxmlformats.org/officeDocument/2006/relationships/image" Target="../media/image41.png"/><Relationship Id="rId4" Type="http://schemas.openxmlformats.org/officeDocument/2006/relationships/image" Target="../media/image5.sv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25.png"/><Relationship Id="rId4" Type="http://schemas.openxmlformats.org/officeDocument/2006/relationships/image" Target="../media/image7.sv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svg"/><Relationship Id="rId7" Type="http://schemas.openxmlformats.org/officeDocument/2006/relationships/image" Target="../media/image3.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12" Type="http://schemas.openxmlformats.org/officeDocument/2006/relationships/image" Target="../media/image55.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4.png"/><Relationship Id="rId5" Type="http://schemas.openxmlformats.org/officeDocument/2006/relationships/image" Target="../media/image2.png"/><Relationship Id="rId10" Type="http://schemas.openxmlformats.org/officeDocument/2006/relationships/image" Target="../media/image53.svg"/><Relationship Id="rId4" Type="http://schemas.openxmlformats.org/officeDocument/2006/relationships/image" Target="../media/image7.sv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sv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hyperlink" Target="https://www.lululemon.de/en-de/home" TargetMode="External"/><Relationship Id="rId5" Type="http://schemas.openxmlformats.org/officeDocument/2006/relationships/image" Target="../media/image5.svg"/><Relationship Id="rId10" Type="http://schemas.openxmlformats.org/officeDocument/2006/relationships/image" Target="../media/image24.svg"/><Relationship Id="rId4" Type="http://schemas.openxmlformats.org/officeDocument/2006/relationships/image" Target="../media/image4.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svg"/><Relationship Id="rId18" Type="http://schemas.openxmlformats.org/officeDocument/2006/relationships/image" Target="../media/image15.png"/><Relationship Id="rId3" Type="http://schemas.openxmlformats.org/officeDocument/2006/relationships/image" Target="../media/image3.svg"/><Relationship Id="rId21" Type="http://schemas.openxmlformats.org/officeDocument/2006/relationships/image" Target="../media/image17.png"/><Relationship Id="rId7" Type="http://schemas.openxmlformats.org/officeDocument/2006/relationships/image" Target="../media/image7.svg"/><Relationship Id="rId12" Type="http://schemas.openxmlformats.org/officeDocument/2006/relationships/image" Target="../media/image11.png"/><Relationship Id="rId17" Type="http://schemas.openxmlformats.org/officeDocument/2006/relationships/hyperlink" Target="https://www.facebook.com/lululemoneurope/" TargetMode="External"/><Relationship Id="rId2" Type="http://schemas.openxmlformats.org/officeDocument/2006/relationships/image" Target="../media/image2.png"/><Relationship Id="rId16" Type="http://schemas.openxmlformats.org/officeDocument/2006/relationships/image" Target="../media/image14.svg"/><Relationship Id="rId20" Type="http://schemas.openxmlformats.org/officeDocument/2006/relationships/hyperlink" Target="https://www.instagram.com/lululemoneurope/" TargetMode="Externa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hyperlink" Target="https://www.pinterest.com/lululemon/" TargetMode="External"/><Relationship Id="rId5" Type="http://schemas.openxmlformats.org/officeDocument/2006/relationships/image" Target="../media/image5.svg"/><Relationship Id="rId15" Type="http://schemas.openxmlformats.org/officeDocument/2006/relationships/image" Target="../media/image13.png"/><Relationship Id="rId10" Type="http://schemas.openxmlformats.org/officeDocument/2006/relationships/image" Target="../media/image10.png"/><Relationship Id="rId19" Type="http://schemas.openxmlformats.org/officeDocument/2006/relationships/image" Target="../media/image16.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hyperlink" Target="https://www.youtube.com/user/lululemon" TargetMode="External"/><Relationship Id="rId22" Type="http://schemas.openxmlformats.org/officeDocument/2006/relationships/hyperlink" Target="https://www.lululemon.de/en-de/hom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3.svg"/><Relationship Id="rId2" Type="http://schemas.openxmlformats.org/officeDocument/2006/relationships/image" Target="../media/image18.jpe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png"/><Relationship Id="rId5" Type="http://schemas.openxmlformats.org/officeDocument/2006/relationships/image" Target="../media/image19.png"/><Relationship Id="rId15" Type="http://schemas.openxmlformats.org/officeDocument/2006/relationships/hyperlink" Target="https://www.lululemon.de/en-de/home" TargetMode="External"/><Relationship Id="rId10" Type="http://schemas.openxmlformats.org/officeDocument/2006/relationships/image" Target="../media/image22.svg"/><Relationship Id="rId4" Type="http://schemas.openxmlformats.org/officeDocument/2006/relationships/image" Target="../media/image5.svg"/><Relationship Id="rId9" Type="http://schemas.openxmlformats.org/officeDocument/2006/relationships/image" Target="../media/image21.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7.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6.png"/><Relationship Id="rId5" Type="http://schemas.openxmlformats.org/officeDocument/2006/relationships/image" Target="../media/image19.png"/><Relationship Id="rId15" Type="http://schemas.openxmlformats.org/officeDocument/2006/relationships/image" Target="../media/image25.png"/><Relationship Id="rId10" Type="http://schemas.openxmlformats.org/officeDocument/2006/relationships/image" Target="../media/image3.svg"/><Relationship Id="rId4" Type="http://schemas.openxmlformats.org/officeDocument/2006/relationships/image" Target="../media/image5.svg"/><Relationship Id="rId9" Type="http://schemas.openxmlformats.org/officeDocument/2006/relationships/image" Target="../media/image2.png"/><Relationship Id="rId14" Type="http://schemas.openxmlformats.org/officeDocument/2006/relationships/image" Target="../media/image29.sv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3.sv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3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31.svg"/><Relationship Id="rId5" Type="http://schemas.openxmlformats.org/officeDocument/2006/relationships/image" Target="../media/image6.pn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5.svg"/><Relationship Id="rId9" Type="http://schemas.openxmlformats.org/officeDocument/2006/relationships/image" Target="../media/image25.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96943" y="632271"/>
            <a:ext cx="4694114" cy="2057694"/>
          </a:xfrm>
          <a:custGeom>
            <a:avLst/>
            <a:gdLst/>
            <a:ahLst/>
            <a:cxnLst/>
            <a:rect l="l" t="t" r="r" b="b"/>
            <a:pathLst>
              <a:path w="4694114" h="2057694">
                <a:moveTo>
                  <a:pt x="0" y="0"/>
                </a:moveTo>
                <a:lnTo>
                  <a:pt x="4694114" y="0"/>
                </a:lnTo>
                <a:lnTo>
                  <a:pt x="4694114" y="2057693"/>
                </a:lnTo>
                <a:lnTo>
                  <a:pt x="0" y="2057693"/>
                </a:lnTo>
                <a:lnTo>
                  <a:pt x="0" y="0"/>
                </a:lnTo>
                <a:close/>
              </a:path>
            </a:pathLst>
          </a:custGeom>
          <a:blipFill>
            <a:blip r:embed="rId2"/>
            <a:stretch>
              <a:fillRect/>
            </a:stretch>
          </a:blipFill>
        </p:spPr>
      </p:sp>
      <p:sp>
        <p:nvSpPr>
          <p:cNvPr id="3" name="TextBox 3"/>
          <p:cNvSpPr txBox="1"/>
          <p:nvPr/>
        </p:nvSpPr>
        <p:spPr>
          <a:xfrm>
            <a:off x="1104016" y="6654581"/>
            <a:ext cx="16079967" cy="2811780"/>
          </a:xfrm>
          <a:prstGeom prst="rect">
            <a:avLst/>
          </a:prstGeom>
        </p:spPr>
        <p:txBody>
          <a:bodyPr lIns="0" tIns="0" rIns="0" bIns="0" rtlCol="0" anchor="t">
            <a:spAutoFit/>
          </a:bodyPr>
          <a:lstStyle/>
          <a:p>
            <a:pPr algn="ctr">
              <a:lnSpc>
                <a:spcPts val="2520"/>
              </a:lnSpc>
            </a:pPr>
            <a:r>
              <a:rPr lang="en-US" sz="1800" b="1">
                <a:solidFill>
                  <a:srgbClr val="000000"/>
                </a:solidFill>
                <a:latin typeface="Canva Sans Bold"/>
                <a:ea typeface="Canva Sans Bold"/>
                <a:cs typeface="Canva Sans Bold"/>
                <a:sym typeface="Canva Sans Bold"/>
              </a:rPr>
              <a:t>Declaration of Authorship</a:t>
            </a:r>
          </a:p>
          <a:p>
            <a:pPr algn="ctr">
              <a:lnSpc>
                <a:spcPts val="2520"/>
              </a:lnSpc>
            </a:pPr>
            <a:endParaRPr lang="en-US" sz="1800" b="1">
              <a:solidFill>
                <a:srgbClr val="000000"/>
              </a:solidFill>
              <a:latin typeface="Canva Sans Bold"/>
              <a:ea typeface="Canva Sans Bold"/>
              <a:cs typeface="Canva Sans Bold"/>
              <a:sym typeface="Canva Sans Bold"/>
            </a:endParaRPr>
          </a:p>
          <a:p>
            <a:pPr algn="ctr">
              <a:lnSpc>
                <a:spcPts val="2520"/>
              </a:lnSpc>
            </a:pPr>
            <a:r>
              <a:rPr lang="en-US" sz="1800">
                <a:solidFill>
                  <a:srgbClr val="000000"/>
                </a:solidFill>
                <a:latin typeface="Canva Sans"/>
                <a:ea typeface="Canva Sans"/>
                <a:cs typeface="Canva Sans"/>
                <a:sym typeface="Canva Sans"/>
              </a:rPr>
              <a:t>We declare that all material in this assessment is our work except where there are clear acknowledgements and appropriate references to the work of others. We fully understand that the unacknowledged inclusion of another person’s writings, ideas or works in this work may be considered plagiarism and that, should a formal investigation process confirm the allegation, we would be subject to the penalties associated with plagiarism, as per GISMA Business School, University of Applied Sciences’ regulations for academic misconduct.</a:t>
            </a:r>
          </a:p>
          <a:p>
            <a:pPr algn="ctr">
              <a:lnSpc>
                <a:spcPts val="2520"/>
              </a:lnSpc>
            </a:pPr>
            <a:endParaRPr lang="en-US" sz="1800">
              <a:solidFill>
                <a:srgbClr val="000000"/>
              </a:solidFill>
              <a:latin typeface="Canva Sans"/>
              <a:ea typeface="Canva Sans"/>
              <a:cs typeface="Canva Sans"/>
              <a:sym typeface="Canva Sans"/>
            </a:endParaRPr>
          </a:p>
          <a:p>
            <a:pPr algn="ctr">
              <a:lnSpc>
                <a:spcPts val="2520"/>
              </a:lnSpc>
            </a:pPr>
            <a:r>
              <a:rPr lang="en-US" sz="1800" b="1">
                <a:solidFill>
                  <a:srgbClr val="000000"/>
                </a:solidFill>
                <a:latin typeface="Canva Sans Bold"/>
                <a:ea typeface="Canva Sans Bold"/>
                <a:cs typeface="Canva Sans Bold"/>
                <a:sym typeface="Canva Sans Bold"/>
              </a:rPr>
              <a:t>Signed</a:t>
            </a:r>
            <a:r>
              <a:rPr lang="en-US" sz="1800">
                <a:solidFill>
                  <a:srgbClr val="000000"/>
                </a:solidFill>
                <a:latin typeface="Canva Sans"/>
                <a:ea typeface="Canva Sans"/>
                <a:cs typeface="Canva Sans"/>
                <a:sym typeface="Canva Sans"/>
              </a:rPr>
              <a:t>: Carl Jhon Odicta, Sandesh Shrishail Madannavar, Yohannes Terefe Furgasa, Rakesh Nelli.</a:t>
            </a:r>
          </a:p>
          <a:p>
            <a:pPr algn="ctr">
              <a:lnSpc>
                <a:spcPts val="2520"/>
              </a:lnSpc>
            </a:pPr>
            <a:r>
              <a:rPr lang="en-US" sz="1800" b="1">
                <a:solidFill>
                  <a:srgbClr val="000000"/>
                </a:solidFill>
                <a:latin typeface="Canva Sans Bold"/>
                <a:ea typeface="Canva Sans Bold"/>
                <a:cs typeface="Canva Sans Bold"/>
                <a:sym typeface="Canva Sans Bold"/>
              </a:rPr>
              <a:t>Date: 14.12.2025 </a:t>
            </a:r>
          </a:p>
        </p:txBody>
      </p:sp>
      <p:graphicFrame>
        <p:nvGraphicFramePr>
          <p:cNvPr id="4" name="Table 4"/>
          <p:cNvGraphicFramePr>
            <a:graphicFrameLocks noGrp="1"/>
          </p:cNvGraphicFramePr>
          <p:nvPr/>
        </p:nvGraphicFramePr>
        <p:xfrm>
          <a:off x="2122271" y="3136242"/>
          <a:ext cx="14043458" cy="3421634"/>
        </p:xfrm>
        <a:graphic>
          <a:graphicData uri="http://schemas.openxmlformats.org/drawingml/2006/table">
            <a:tbl>
              <a:tblPr/>
              <a:tblGrid>
                <a:gridCol w="7021729">
                  <a:extLst>
                    <a:ext uri="{9D8B030D-6E8A-4147-A177-3AD203B41FA5}">
                      <a16:colId xmlns:a16="http://schemas.microsoft.com/office/drawing/2014/main" val="20000"/>
                    </a:ext>
                  </a:extLst>
                </a:gridCol>
                <a:gridCol w="7021729">
                  <a:extLst>
                    <a:ext uri="{9D8B030D-6E8A-4147-A177-3AD203B41FA5}">
                      <a16:colId xmlns:a16="http://schemas.microsoft.com/office/drawing/2014/main" val="20001"/>
                    </a:ext>
                  </a:extLst>
                </a:gridCol>
              </a:tblGrid>
              <a:tr h="781050">
                <a:tc>
                  <a:txBody>
                    <a:bodyPr/>
                    <a:lstStyle/>
                    <a:p>
                      <a:pPr algn="just">
                        <a:lnSpc>
                          <a:spcPts val="2520"/>
                        </a:lnSpc>
                        <a:defRPr/>
                      </a:pPr>
                      <a:r>
                        <a:rPr lang="en-US" sz="1800" b="1">
                          <a:solidFill>
                            <a:srgbClr val="000000"/>
                          </a:solidFill>
                          <a:latin typeface="Canva Sans Bold"/>
                          <a:ea typeface="Canva Sans Bold"/>
                          <a:cs typeface="Canva Sans Bold"/>
                          <a:sym typeface="Canva Sans Bold"/>
                        </a:rPr>
                        <a:t>Student Number</a:t>
                      </a:r>
                      <a:r>
                        <a:rPr lang="en-US" sz="1800">
                          <a:solidFill>
                            <a:srgbClr val="000000"/>
                          </a:solidFill>
                          <a:latin typeface="Canva Sans"/>
                          <a:ea typeface="Canva Sans"/>
                          <a:cs typeface="Canva Sans"/>
                          <a:sym typeface="Canva Sans"/>
                        </a:rPr>
                        <a:t> (If this is group work, please include the student numbers of all group participants)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D9D9D9"/>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D9D9D9"/>
                      </a:solidFill>
                      <a:prstDash val="solid"/>
                      <a:round/>
                      <a:headEnd type="none" w="med" len="med"/>
                      <a:tailEnd type="none" w="med" len="med"/>
                    </a:lnB>
                  </a:tcPr>
                </a:tc>
                <a:tc>
                  <a:txBody>
                    <a:bodyPr/>
                    <a:lstStyle/>
                    <a:p>
                      <a:pPr algn="just">
                        <a:lnSpc>
                          <a:spcPts val="2520"/>
                        </a:lnSpc>
                        <a:defRPr/>
                      </a:pPr>
                      <a:r>
                        <a:rPr lang="en-US" sz="1800">
                          <a:solidFill>
                            <a:srgbClr val="000000"/>
                          </a:solidFill>
                          <a:latin typeface="Canva Sans"/>
                          <a:ea typeface="Canva Sans"/>
                          <a:cs typeface="Canva Sans"/>
                          <a:sym typeface="Canva Sans"/>
                        </a:rPr>
                        <a:t>GH1043274, GH1040589, GH1040720, GH1044321</a:t>
                      </a:r>
                      <a:endParaRPr lang="en-US" sz="1100"/>
                    </a:p>
                  </a:txBody>
                  <a:tcPr marL="76200" marR="76200" marT="76200" marB="76200" anchor="ctr">
                    <a:lnL w="19050" cap="flat" cmpd="sng" algn="ctr">
                      <a:solidFill>
                        <a:srgbClr val="D9D9D9"/>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419100">
                <a:tc rowSpan="2">
                  <a:txBody>
                    <a:bodyPr/>
                    <a:lstStyle/>
                    <a:p>
                      <a:pPr algn="just">
                        <a:lnSpc>
                          <a:spcPts val="2520"/>
                        </a:lnSpc>
                        <a:defRPr/>
                      </a:pPr>
                      <a:r>
                        <a:rPr lang="en-US" sz="1800" b="1">
                          <a:solidFill>
                            <a:srgbClr val="000000"/>
                          </a:solidFill>
                          <a:latin typeface="Canva Sans Bold"/>
                          <a:ea typeface="Canva Sans Bold"/>
                          <a:cs typeface="Canva Sans Bold"/>
                          <a:sym typeface="Canva Sans Bold"/>
                        </a:rPr>
                        <a:t>Assessment Title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D9D9D9"/>
                      </a:solidFill>
                      <a:prstDash val="solid"/>
                      <a:round/>
                      <a:headEnd type="none" w="med" len="med"/>
                      <a:tailEnd type="none" w="med" len="med"/>
                    </a:lnR>
                    <a:lnT w="19050"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rowSpan="2">
                  <a:txBody>
                    <a:bodyPr/>
                    <a:lstStyle/>
                    <a:p>
                      <a:pPr algn="just">
                        <a:lnSpc>
                          <a:spcPts val="2520"/>
                        </a:lnSpc>
                        <a:defRPr/>
                      </a:pPr>
                      <a:r>
                        <a:rPr lang="en-US" sz="1800" b="1">
                          <a:solidFill>
                            <a:srgbClr val="000000"/>
                          </a:solidFill>
                          <a:latin typeface="Canva Sans Bold"/>
                          <a:ea typeface="Canva Sans Bold"/>
                          <a:cs typeface="Canva Sans Bold"/>
                          <a:sym typeface="Canva Sans Bold"/>
                        </a:rPr>
                        <a:t>lululemon - “Legacy in Motion”: A Digital Marketing Strategy to Strengthen Market Leadership Across Europe.</a:t>
                      </a:r>
                      <a:endParaRPr lang="en-US" sz="1100"/>
                    </a:p>
                  </a:txBody>
                  <a:tcPr marL="76200" marR="76200" marT="76200" marB="76200" anchor="ctr">
                    <a:lnL w="19050" cap="flat" cmpd="sng" algn="ctr">
                      <a:solidFill>
                        <a:srgbClr val="D9D9D9"/>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r h="419100">
                <a:tc vMerge="1">
                  <a:txBody>
                    <a:bodyPr/>
                    <a:lstStyle/>
                    <a:p>
                      <a:pPr algn="just">
                        <a:lnSpc>
                          <a:spcPts val="2520"/>
                        </a:lnSpc>
                        <a:defRPr/>
                      </a:pPr>
                      <a:r>
                        <a:rPr lang="en-US" sz="1800" b="1">
                          <a:solidFill>
                            <a:srgbClr val="000000"/>
                          </a:solidFill>
                          <a:latin typeface="Canva Sans Bold"/>
                          <a:ea typeface="Canva Sans Bold"/>
                          <a:cs typeface="Canva Sans Bold"/>
                          <a:sym typeface="Canva Sans Bold"/>
                        </a:rPr>
                        <a:t>Assessment Title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D9D9D9"/>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vMerge="1">
                  <a:txBody>
                    <a:bodyPr/>
                    <a:lstStyle/>
                    <a:p>
                      <a:pPr algn="just">
                        <a:lnSpc>
                          <a:spcPts val="2520"/>
                        </a:lnSpc>
                        <a:defRPr/>
                      </a:pPr>
                      <a:r>
                        <a:rPr lang="en-US" sz="1800" b="1">
                          <a:solidFill>
                            <a:srgbClr val="000000"/>
                          </a:solidFill>
                          <a:latin typeface="Canva Sans Bold"/>
                          <a:ea typeface="Canva Sans Bold"/>
                          <a:cs typeface="Canva Sans Bold"/>
                          <a:sym typeface="Canva Sans Bold"/>
                        </a:rPr>
                        <a:t>lululemon - “Legacy in Motion”: A Digital Marketing Strategy to Strengthen Market Leadership Across Europe.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2"/>
                  </a:ext>
                </a:extLst>
              </a:tr>
              <a:tr h="370347">
                <a:tc>
                  <a:txBody>
                    <a:bodyPr/>
                    <a:lstStyle/>
                    <a:p>
                      <a:pPr algn="just">
                        <a:lnSpc>
                          <a:spcPts val="2520"/>
                        </a:lnSpc>
                        <a:defRPr/>
                      </a:pPr>
                      <a:r>
                        <a:rPr lang="en-US" sz="1800" b="1">
                          <a:solidFill>
                            <a:srgbClr val="000000"/>
                          </a:solidFill>
                          <a:latin typeface="Canva Sans Bold"/>
                          <a:ea typeface="Canva Sans Bold"/>
                          <a:cs typeface="Canva Sans Bold"/>
                          <a:sym typeface="Canva Sans Bold"/>
                        </a:rPr>
                        <a:t>Module Code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19050" cap="flat" cmpd="sng" algn="ctr">
                      <a:solidFill>
                        <a:srgbClr val="D9D9D9"/>
                      </a:solidFill>
                      <a:prstDash val="solid"/>
                      <a:round/>
                      <a:headEnd type="none" w="med" len="med"/>
                      <a:tailEnd type="none" w="med" len="med"/>
                    </a:lnB>
                  </a:tcPr>
                </a:tc>
                <a:tc>
                  <a:txBody>
                    <a:bodyPr/>
                    <a:lstStyle/>
                    <a:p>
                      <a:pPr algn="just">
                        <a:lnSpc>
                          <a:spcPts val="2520"/>
                        </a:lnSpc>
                        <a:defRPr/>
                      </a:pPr>
                      <a:r>
                        <a:rPr lang="en-US" sz="1800">
                          <a:solidFill>
                            <a:srgbClr val="000000"/>
                          </a:solidFill>
                          <a:latin typeface="Canva Sans"/>
                          <a:ea typeface="Canva Sans"/>
                          <a:cs typeface="Canva Sans"/>
                          <a:sym typeface="Canva Sans"/>
                        </a:rPr>
                        <a:t>M509</a:t>
                      </a:r>
                      <a:endParaRPr lang="en-US" sz="1100"/>
                    </a:p>
                  </a:txBody>
                  <a:tcPr marL="76200" marR="76200" marT="76200" marB="76200" anchor="ctr">
                    <a:lnL w="19050" cap="flat" cmpd="sng" algn="ctr">
                      <a:solidFill>
                        <a:srgbClr val="D9D9D9"/>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D9D9D9"/>
                      </a:solidFill>
                      <a:prstDash val="solid"/>
                      <a:round/>
                      <a:headEnd type="none" w="med" len="med"/>
                      <a:tailEnd type="none" w="med" len="med"/>
                    </a:lnT>
                    <a:lnB w="190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3"/>
                  </a:ext>
                </a:extLst>
              </a:tr>
              <a:tr h="370347">
                <a:tc>
                  <a:txBody>
                    <a:bodyPr/>
                    <a:lstStyle/>
                    <a:p>
                      <a:pPr algn="just">
                        <a:lnSpc>
                          <a:spcPts val="2520"/>
                        </a:lnSpc>
                        <a:defRPr/>
                      </a:pPr>
                      <a:r>
                        <a:rPr lang="en-US" sz="1800" b="1">
                          <a:solidFill>
                            <a:srgbClr val="000000"/>
                          </a:solidFill>
                          <a:latin typeface="Canva Sans Bold"/>
                          <a:ea typeface="Canva Sans Bold"/>
                          <a:cs typeface="Canva Sans Bold"/>
                          <a:sym typeface="Canva Sans Bold"/>
                        </a:rPr>
                        <a:t>Module Title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D9D9D9"/>
                      </a:solidFill>
                      <a:prstDash val="solid"/>
                      <a:round/>
                      <a:headEnd type="none" w="med" len="med"/>
                      <a:tailEnd type="none" w="med" len="med"/>
                    </a:lnR>
                    <a:lnT w="19050" cap="flat" cmpd="sng" algn="ctr">
                      <a:solidFill>
                        <a:srgbClr val="D9D9D9"/>
                      </a:solidFill>
                      <a:prstDash val="solid"/>
                      <a:round/>
                      <a:headEnd type="none" w="med" len="med"/>
                      <a:tailEnd type="none" w="med" len="med"/>
                    </a:lnT>
                    <a:lnB w="19050" cap="flat" cmpd="sng" algn="ctr">
                      <a:solidFill>
                        <a:srgbClr val="D9D9D9"/>
                      </a:solidFill>
                      <a:prstDash val="solid"/>
                      <a:round/>
                      <a:headEnd type="none" w="med" len="med"/>
                      <a:tailEnd type="none" w="med" len="med"/>
                    </a:lnB>
                  </a:tcPr>
                </a:tc>
                <a:tc>
                  <a:txBody>
                    <a:bodyPr/>
                    <a:lstStyle/>
                    <a:p>
                      <a:pPr algn="just">
                        <a:lnSpc>
                          <a:spcPts val="2520"/>
                        </a:lnSpc>
                        <a:defRPr/>
                      </a:pPr>
                      <a:r>
                        <a:rPr lang="en-US" sz="1800">
                          <a:solidFill>
                            <a:srgbClr val="000000"/>
                          </a:solidFill>
                          <a:latin typeface="Canva Sans"/>
                          <a:ea typeface="Canva Sans"/>
                          <a:cs typeface="Canva Sans"/>
                          <a:sym typeface="Canva Sans"/>
                        </a:rPr>
                        <a:t>Digital Marketing and Analytics</a:t>
                      </a:r>
                      <a:endParaRPr lang="en-US" sz="1100"/>
                    </a:p>
                  </a:txBody>
                  <a:tcPr marL="76200" marR="76200" marT="76200" marB="76200" anchor="ctr">
                    <a:lnL w="19050" cap="flat" cmpd="sng" algn="ctr">
                      <a:solidFill>
                        <a:srgbClr val="D9D9D9"/>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D9D9D9"/>
                      </a:solidFill>
                      <a:prstDash val="solid"/>
                      <a:round/>
                      <a:headEnd type="none" w="med" len="med"/>
                      <a:tailEnd type="none" w="med" len="med"/>
                    </a:lnT>
                    <a:lnB w="190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4"/>
                  </a:ext>
                </a:extLst>
              </a:tr>
              <a:tr h="370347">
                <a:tc>
                  <a:txBody>
                    <a:bodyPr/>
                    <a:lstStyle/>
                    <a:p>
                      <a:pPr algn="just">
                        <a:lnSpc>
                          <a:spcPts val="2520"/>
                        </a:lnSpc>
                        <a:defRPr/>
                      </a:pPr>
                      <a:r>
                        <a:rPr lang="en-US" sz="1800" b="1">
                          <a:solidFill>
                            <a:srgbClr val="000000"/>
                          </a:solidFill>
                          <a:latin typeface="Canva Sans Bold"/>
                          <a:ea typeface="Canva Sans Bold"/>
                          <a:cs typeface="Canva Sans Bold"/>
                          <a:sym typeface="Canva Sans Bold"/>
                        </a:rPr>
                        <a:t>Module Tutor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D9D9D9"/>
                      </a:solidFill>
                      <a:prstDash val="solid"/>
                      <a:round/>
                      <a:headEnd type="none" w="med" len="med"/>
                      <a:tailEnd type="none" w="med" len="med"/>
                    </a:lnR>
                    <a:lnT w="19050" cap="flat" cmpd="sng" algn="ctr">
                      <a:solidFill>
                        <a:srgbClr val="D9D9D9"/>
                      </a:solidFill>
                      <a:prstDash val="solid"/>
                      <a:round/>
                      <a:headEnd type="none" w="med" len="med"/>
                      <a:tailEnd type="none" w="med" len="med"/>
                    </a:lnT>
                    <a:lnB w="19050" cap="flat" cmpd="sng" algn="ctr">
                      <a:solidFill>
                        <a:srgbClr val="D9D9D9"/>
                      </a:solidFill>
                      <a:prstDash val="solid"/>
                      <a:round/>
                      <a:headEnd type="none" w="med" len="med"/>
                      <a:tailEnd type="none" w="med" len="med"/>
                    </a:lnB>
                  </a:tcPr>
                </a:tc>
                <a:tc>
                  <a:txBody>
                    <a:bodyPr/>
                    <a:lstStyle/>
                    <a:p>
                      <a:pPr algn="just">
                        <a:lnSpc>
                          <a:spcPts val="2520"/>
                        </a:lnSpc>
                        <a:defRPr/>
                      </a:pPr>
                      <a:r>
                        <a:rPr lang="en-US" sz="1800">
                          <a:solidFill>
                            <a:srgbClr val="000000"/>
                          </a:solidFill>
                          <a:latin typeface="Canva Sans"/>
                          <a:ea typeface="Canva Sans"/>
                          <a:cs typeface="Canva Sans"/>
                          <a:sym typeface="Canva Sans"/>
                        </a:rPr>
                        <a:t>Prof. Stratis Efthymiou</a:t>
                      </a:r>
                      <a:endParaRPr lang="en-US" sz="1100"/>
                    </a:p>
                  </a:txBody>
                  <a:tcPr marL="76200" marR="76200" marT="76200" marB="76200" anchor="ctr">
                    <a:lnL w="19050" cap="flat" cmpd="sng" algn="ctr">
                      <a:solidFill>
                        <a:srgbClr val="D9D9D9"/>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D9D9D9"/>
                      </a:solidFill>
                      <a:prstDash val="solid"/>
                      <a:round/>
                      <a:headEnd type="none" w="med" len="med"/>
                      <a:tailEnd type="none" w="med" len="med"/>
                    </a:lnT>
                    <a:lnB w="190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5"/>
                  </a:ext>
                </a:extLst>
              </a:tr>
              <a:tr h="370347">
                <a:tc>
                  <a:txBody>
                    <a:bodyPr/>
                    <a:lstStyle/>
                    <a:p>
                      <a:pPr algn="just">
                        <a:lnSpc>
                          <a:spcPts val="2520"/>
                        </a:lnSpc>
                        <a:defRPr/>
                      </a:pPr>
                      <a:r>
                        <a:rPr lang="en-US" sz="1800" b="1">
                          <a:solidFill>
                            <a:srgbClr val="000000"/>
                          </a:solidFill>
                          <a:latin typeface="Canva Sans Bold"/>
                          <a:ea typeface="Canva Sans Bold"/>
                          <a:cs typeface="Canva Sans Bold"/>
                          <a:sym typeface="Canva Sans Bold"/>
                        </a:rPr>
                        <a:t>Date Submitted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D9D9D9"/>
                      </a:solidFill>
                      <a:prstDash val="solid"/>
                      <a:round/>
                      <a:headEnd type="none" w="med" len="med"/>
                      <a:tailEnd type="none" w="med" len="med"/>
                    </a:lnR>
                    <a:lnT w="19050" cap="flat" cmpd="sng" algn="ctr">
                      <a:solidFill>
                        <a:srgbClr val="D9D9D9"/>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2520"/>
                        </a:lnSpc>
                        <a:defRPr/>
                      </a:pPr>
                      <a:r>
                        <a:rPr lang="en-US" sz="1800">
                          <a:solidFill>
                            <a:srgbClr val="000000"/>
                          </a:solidFill>
                          <a:latin typeface="Canva Sans"/>
                          <a:ea typeface="Canva Sans"/>
                          <a:cs typeface="Canva Sans"/>
                          <a:sym typeface="Canva Sans"/>
                        </a:rPr>
                        <a:t>14.12.2025</a:t>
                      </a:r>
                      <a:endParaRPr lang="en-US" sz="1100"/>
                    </a:p>
                  </a:txBody>
                  <a:tcPr marL="76200" marR="76200" marT="76200" marB="76200" anchor="ctr">
                    <a:lnL w="19050" cap="flat" cmpd="sng" algn="ctr">
                      <a:solidFill>
                        <a:srgbClr val="D9D9D9"/>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D9D9D9"/>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11313" y="1618120"/>
            <a:ext cx="829658" cy="839097"/>
          </a:xfrm>
          <a:custGeom>
            <a:avLst/>
            <a:gdLst/>
            <a:ahLst/>
            <a:cxnLst/>
            <a:rect l="l" t="t" r="r" b="b"/>
            <a:pathLst>
              <a:path w="829658" h="839097">
                <a:moveTo>
                  <a:pt x="0" y="0"/>
                </a:moveTo>
                <a:lnTo>
                  <a:pt x="829658" y="0"/>
                </a:lnTo>
                <a:lnTo>
                  <a:pt x="829658" y="839097"/>
                </a:lnTo>
                <a:lnTo>
                  <a:pt x="0" y="839097"/>
                </a:lnTo>
                <a:lnTo>
                  <a:pt x="0" y="0"/>
                </a:lnTo>
                <a:close/>
              </a:path>
            </a:pathLst>
          </a:custGeom>
          <a:blipFill>
            <a:blip r:embed="rId2"/>
            <a:stretch>
              <a:fillRect/>
            </a:stretch>
          </a:blipFill>
        </p:spPr>
      </p:sp>
      <p:sp>
        <p:nvSpPr>
          <p:cNvPr id="3" name="Freeform 3"/>
          <p:cNvSpPr/>
          <p:nvPr/>
        </p:nvSpPr>
        <p:spPr>
          <a:xfrm>
            <a:off x="365015" y="7855839"/>
            <a:ext cx="1327369" cy="1342472"/>
          </a:xfrm>
          <a:custGeom>
            <a:avLst/>
            <a:gdLst/>
            <a:ahLst/>
            <a:cxnLst/>
            <a:rect l="l" t="t" r="r" b="b"/>
            <a:pathLst>
              <a:path w="1327369" h="1342472">
                <a:moveTo>
                  <a:pt x="0" y="0"/>
                </a:moveTo>
                <a:lnTo>
                  <a:pt x="1327370" y="0"/>
                </a:lnTo>
                <a:lnTo>
                  <a:pt x="1327370" y="1342472"/>
                </a:lnTo>
                <a:lnTo>
                  <a:pt x="0" y="1342472"/>
                </a:lnTo>
                <a:lnTo>
                  <a:pt x="0" y="0"/>
                </a:lnTo>
                <a:close/>
              </a:path>
            </a:pathLst>
          </a:custGeom>
          <a:blipFill>
            <a:blip r:embed="rId2"/>
            <a:stretch>
              <a:fillRect/>
            </a:stretch>
          </a:blipFill>
        </p:spPr>
      </p:sp>
      <p:sp>
        <p:nvSpPr>
          <p:cNvPr id="4" name="Freeform 4"/>
          <p:cNvSpPr/>
          <p:nvPr/>
        </p:nvSpPr>
        <p:spPr>
          <a:xfrm>
            <a:off x="10148659" y="2037668"/>
            <a:ext cx="7581303" cy="3919991"/>
          </a:xfrm>
          <a:custGeom>
            <a:avLst/>
            <a:gdLst/>
            <a:ahLst/>
            <a:cxnLst/>
            <a:rect l="l" t="t" r="r" b="b"/>
            <a:pathLst>
              <a:path w="7581303" h="3919991">
                <a:moveTo>
                  <a:pt x="0" y="0"/>
                </a:moveTo>
                <a:lnTo>
                  <a:pt x="7581303" y="0"/>
                </a:lnTo>
                <a:lnTo>
                  <a:pt x="7581303" y="3919992"/>
                </a:lnTo>
                <a:lnTo>
                  <a:pt x="0" y="3919992"/>
                </a:lnTo>
                <a:lnTo>
                  <a:pt x="0" y="0"/>
                </a:lnTo>
                <a:close/>
              </a:path>
            </a:pathLst>
          </a:custGeom>
          <a:blipFill>
            <a:blip r:embed="rId3"/>
            <a:stretch>
              <a:fillRect/>
            </a:stretch>
          </a:blipFill>
        </p:spPr>
      </p:sp>
      <p:sp>
        <p:nvSpPr>
          <p:cNvPr id="5" name="Freeform 5"/>
          <p:cNvSpPr/>
          <p:nvPr/>
        </p:nvSpPr>
        <p:spPr>
          <a:xfrm>
            <a:off x="2158785" y="2037668"/>
            <a:ext cx="7364281" cy="5158421"/>
          </a:xfrm>
          <a:custGeom>
            <a:avLst/>
            <a:gdLst/>
            <a:ahLst/>
            <a:cxnLst/>
            <a:rect l="l" t="t" r="r" b="b"/>
            <a:pathLst>
              <a:path w="7364281" h="5158421">
                <a:moveTo>
                  <a:pt x="0" y="0"/>
                </a:moveTo>
                <a:lnTo>
                  <a:pt x="7364281" y="0"/>
                </a:lnTo>
                <a:lnTo>
                  <a:pt x="7364281" y="5158421"/>
                </a:lnTo>
                <a:lnTo>
                  <a:pt x="0" y="5158421"/>
                </a:lnTo>
                <a:lnTo>
                  <a:pt x="0" y="0"/>
                </a:lnTo>
                <a:close/>
              </a:path>
            </a:pathLst>
          </a:custGeom>
          <a:blipFill>
            <a:blip r:embed="rId4"/>
            <a:stretch>
              <a:fillRect l="-1035" r="-1035"/>
            </a:stretch>
          </a:blipFill>
        </p:spPr>
      </p:sp>
      <p:sp>
        <p:nvSpPr>
          <p:cNvPr id="6" name="TextBox 6"/>
          <p:cNvSpPr txBox="1"/>
          <p:nvPr/>
        </p:nvSpPr>
        <p:spPr>
          <a:xfrm>
            <a:off x="3083795" y="562161"/>
            <a:ext cx="10980051" cy="1334622"/>
          </a:xfrm>
          <a:prstGeom prst="rect">
            <a:avLst/>
          </a:prstGeom>
        </p:spPr>
        <p:txBody>
          <a:bodyPr lIns="0" tIns="0" rIns="0" bIns="0" rtlCol="0" anchor="t">
            <a:spAutoFit/>
          </a:bodyPr>
          <a:lstStyle/>
          <a:p>
            <a:pPr algn="l">
              <a:lnSpc>
                <a:spcPts val="8095"/>
              </a:lnSpc>
            </a:pPr>
            <a:r>
              <a:rPr lang="en-US" sz="9753" b="1">
                <a:solidFill>
                  <a:srgbClr val="D9291A"/>
                </a:solidFill>
                <a:latin typeface="Calibri (MS) Bold"/>
                <a:ea typeface="Calibri (MS) Bold"/>
                <a:cs typeface="Calibri (MS) Bold"/>
                <a:sym typeface="Calibri (MS) Bold"/>
              </a:rPr>
              <a:t>MARKET RESEARCH</a:t>
            </a:r>
          </a:p>
        </p:txBody>
      </p:sp>
      <p:sp>
        <p:nvSpPr>
          <p:cNvPr id="7" name="TextBox 7"/>
          <p:cNvSpPr txBox="1"/>
          <p:nvPr/>
        </p:nvSpPr>
        <p:spPr>
          <a:xfrm>
            <a:off x="10148659" y="6011705"/>
            <a:ext cx="7581303" cy="1478661"/>
          </a:xfrm>
          <a:prstGeom prst="rect">
            <a:avLst/>
          </a:prstGeom>
        </p:spPr>
        <p:txBody>
          <a:bodyPr lIns="0" tIns="0" rIns="0" bIns="0" rtlCol="0" anchor="t">
            <a:spAutoFit/>
          </a:bodyPr>
          <a:lstStyle/>
          <a:p>
            <a:pPr algn="ctr">
              <a:lnSpc>
                <a:spcPts val="2876"/>
              </a:lnSpc>
            </a:pPr>
            <a:r>
              <a:rPr lang="en-US" sz="2099" b="1">
                <a:solidFill>
                  <a:srgbClr val="F4F4F4"/>
                </a:solidFill>
                <a:latin typeface="Calibri (MS) Bold"/>
                <a:ea typeface="Calibri (MS) Bold"/>
                <a:cs typeface="Calibri (MS) Bold"/>
                <a:sym typeface="Calibri (MS) Bold"/>
              </a:rPr>
              <a:t>“Post-Pandemic, the consumer is a lot more conscious and educated around fitness and, as a result, the demand for sports across the world is at an all-time high.”</a:t>
            </a:r>
          </a:p>
          <a:p>
            <a:pPr algn="ctr">
              <a:lnSpc>
                <a:spcPts val="2876"/>
              </a:lnSpc>
            </a:pPr>
            <a:r>
              <a:rPr lang="en-US" sz="2099" b="1">
                <a:solidFill>
                  <a:srgbClr val="F4F4F4"/>
                </a:solidFill>
                <a:latin typeface="Calibri (MS) Bold"/>
                <a:ea typeface="Calibri (MS) Bold"/>
                <a:cs typeface="Calibri (MS) Bold"/>
                <a:sym typeface="Calibri (MS) Bold"/>
              </a:rPr>
              <a:t>- Michael Murray, CEO, Frasers Group</a:t>
            </a:r>
          </a:p>
        </p:txBody>
      </p:sp>
      <p:sp>
        <p:nvSpPr>
          <p:cNvPr id="8" name="TextBox 8"/>
          <p:cNvSpPr txBox="1"/>
          <p:nvPr/>
        </p:nvSpPr>
        <p:spPr>
          <a:xfrm>
            <a:off x="2158785" y="7760589"/>
            <a:ext cx="15431454" cy="1755775"/>
          </a:xfrm>
          <a:prstGeom prst="rect">
            <a:avLst/>
          </a:prstGeom>
        </p:spPr>
        <p:txBody>
          <a:bodyPr lIns="0" tIns="0" rIns="0" bIns="0" rtlCol="0" anchor="t">
            <a:spAutoFit/>
          </a:bodyPr>
          <a:lstStyle/>
          <a:p>
            <a:pPr marL="539746" lvl="1" indent="-269873" algn="l">
              <a:lnSpc>
                <a:spcPts val="3424"/>
              </a:lnSpc>
              <a:buFont typeface="Arial"/>
              <a:buChar char="•"/>
            </a:pPr>
            <a:r>
              <a:rPr lang="en-US" sz="2499" b="1">
                <a:solidFill>
                  <a:srgbClr val="CC3300"/>
                </a:solidFill>
                <a:latin typeface="Calibri (MS) Bold"/>
                <a:ea typeface="Calibri (MS) Bold"/>
                <a:cs typeface="Calibri (MS) Bold"/>
                <a:sym typeface="Calibri (MS) Bold"/>
              </a:rPr>
              <a:t>The Europe sportswear market size was estimated at around USD 89.88 billion in 2024 and forecasted to grow significantly at an estimate compound annual growth rate (CAGR) of 6.2%.</a:t>
            </a:r>
          </a:p>
          <a:p>
            <a:pPr marL="539746" lvl="1" indent="-269873" algn="l">
              <a:lnSpc>
                <a:spcPts val="3424"/>
              </a:lnSpc>
              <a:buFont typeface="Arial"/>
              <a:buChar char="•"/>
            </a:pPr>
            <a:r>
              <a:rPr lang="en-US" sz="2499" b="1">
                <a:solidFill>
                  <a:srgbClr val="CC3300"/>
                </a:solidFill>
                <a:latin typeface="Calibri (MS) Bold"/>
                <a:ea typeface="Calibri (MS) Bold"/>
                <a:cs typeface="Calibri (MS) Bold"/>
                <a:sym typeface="Calibri (MS) Bold"/>
              </a:rPr>
              <a:t>And Germany has a significant share of this market at USD 21.93 billion which is around ~24% in 2024. (gminsights.com)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904413" y="1473497"/>
            <a:ext cx="6504473" cy="3525116"/>
          </a:xfrm>
          <a:custGeom>
            <a:avLst/>
            <a:gdLst/>
            <a:ahLst/>
            <a:cxnLst/>
            <a:rect l="l" t="t" r="r" b="b"/>
            <a:pathLst>
              <a:path w="6504473" h="3525116">
                <a:moveTo>
                  <a:pt x="0" y="0"/>
                </a:moveTo>
                <a:lnTo>
                  <a:pt x="6504472" y="0"/>
                </a:lnTo>
                <a:lnTo>
                  <a:pt x="6504472" y="3525115"/>
                </a:lnTo>
                <a:lnTo>
                  <a:pt x="0" y="3525115"/>
                </a:lnTo>
                <a:lnTo>
                  <a:pt x="0" y="0"/>
                </a:lnTo>
                <a:close/>
              </a:path>
            </a:pathLst>
          </a:custGeom>
          <a:blipFill>
            <a:blip r:embed="rId2"/>
            <a:stretch>
              <a:fillRect b="-4110"/>
            </a:stretch>
          </a:blipFill>
        </p:spPr>
      </p:sp>
      <p:sp>
        <p:nvSpPr>
          <p:cNvPr id="3" name="Freeform 3"/>
          <p:cNvSpPr/>
          <p:nvPr/>
        </p:nvSpPr>
        <p:spPr>
          <a:xfrm>
            <a:off x="10904413" y="5698588"/>
            <a:ext cx="6559213" cy="3842164"/>
          </a:xfrm>
          <a:custGeom>
            <a:avLst/>
            <a:gdLst/>
            <a:ahLst/>
            <a:cxnLst/>
            <a:rect l="l" t="t" r="r" b="b"/>
            <a:pathLst>
              <a:path w="6559213" h="3842164">
                <a:moveTo>
                  <a:pt x="0" y="0"/>
                </a:moveTo>
                <a:lnTo>
                  <a:pt x="6559213" y="0"/>
                </a:lnTo>
                <a:lnTo>
                  <a:pt x="6559213" y="3842164"/>
                </a:lnTo>
                <a:lnTo>
                  <a:pt x="0" y="3842164"/>
                </a:lnTo>
                <a:lnTo>
                  <a:pt x="0" y="0"/>
                </a:lnTo>
                <a:close/>
              </a:path>
            </a:pathLst>
          </a:custGeom>
          <a:blipFill>
            <a:blip r:embed="rId3"/>
            <a:stretch>
              <a:fillRect l="-3473" r="-602"/>
            </a:stretch>
          </a:blipFill>
        </p:spPr>
      </p:sp>
      <p:sp>
        <p:nvSpPr>
          <p:cNvPr id="4" name="TextBox 4"/>
          <p:cNvSpPr txBox="1"/>
          <p:nvPr/>
        </p:nvSpPr>
        <p:spPr>
          <a:xfrm>
            <a:off x="1806040" y="216197"/>
            <a:ext cx="15835022" cy="962025"/>
          </a:xfrm>
          <a:prstGeom prst="rect">
            <a:avLst/>
          </a:prstGeom>
        </p:spPr>
        <p:txBody>
          <a:bodyPr lIns="0" tIns="0" rIns="0" bIns="0" rtlCol="0" anchor="t">
            <a:spAutoFit/>
          </a:bodyPr>
          <a:lstStyle/>
          <a:p>
            <a:pPr algn="l">
              <a:lnSpc>
                <a:spcPts val="6600"/>
              </a:lnSpc>
            </a:pPr>
            <a:r>
              <a:rPr lang="en-US" sz="5500" b="1">
                <a:solidFill>
                  <a:srgbClr val="D9291A"/>
                </a:solidFill>
                <a:latin typeface="Calibri (MS) Bold"/>
                <a:ea typeface="Calibri (MS) Bold"/>
                <a:cs typeface="Calibri (MS) Bold"/>
                <a:sym typeface="Calibri (MS) Bold"/>
              </a:rPr>
              <a:t>YOUTH/YOUNG ADULTS PREFERENCE TO ATHLEISURE</a:t>
            </a:r>
          </a:p>
        </p:txBody>
      </p:sp>
      <p:sp>
        <p:nvSpPr>
          <p:cNvPr id="5" name="TextBox 5"/>
          <p:cNvSpPr txBox="1"/>
          <p:nvPr/>
        </p:nvSpPr>
        <p:spPr>
          <a:xfrm>
            <a:off x="439245" y="1378247"/>
            <a:ext cx="10169189" cy="3470275"/>
          </a:xfrm>
          <a:prstGeom prst="rect">
            <a:avLst/>
          </a:prstGeom>
        </p:spPr>
        <p:txBody>
          <a:bodyPr lIns="0" tIns="0" rIns="0" bIns="0" rtlCol="0" anchor="t">
            <a:spAutoFit/>
          </a:bodyPr>
          <a:lstStyle/>
          <a:p>
            <a:pPr marL="539749" lvl="1" indent="-269875" algn="l">
              <a:lnSpc>
                <a:spcPts val="3424"/>
              </a:lnSpc>
              <a:buFont typeface="Arial"/>
              <a:buChar char="•"/>
            </a:pPr>
            <a:r>
              <a:rPr lang="en-US" sz="2499" b="1">
                <a:solidFill>
                  <a:srgbClr val="5170FF"/>
                </a:solidFill>
                <a:latin typeface="Calibri (MS) Bold"/>
                <a:ea typeface="Calibri (MS) Bold"/>
                <a:cs typeface="Calibri (MS) Bold"/>
                <a:sym typeface="Calibri (MS) Bold"/>
              </a:rPr>
              <a:t>As current lifestyles increasingly incorporates fitness and wellness to everyday activities, a trend is introduced where active wear was combined with fashion and is no longer just for workouts, but also for daily wear and social identity — especially among the youth.</a:t>
            </a:r>
          </a:p>
          <a:p>
            <a:pPr algn="l">
              <a:lnSpc>
                <a:spcPts val="3424"/>
              </a:lnSpc>
            </a:pPr>
            <a:endParaRPr lang="en-US" sz="2499" b="1">
              <a:solidFill>
                <a:srgbClr val="5170FF"/>
              </a:solidFill>
              <a:latin typeface="Calibri (MS) Bold"/>
              <a:ea typeface="Calibri (MS) Bold"/>
              <a:cs typeface="Calibri (MS) Bold"/>
              <a:sym typeface="Calibri (MS) Bold"/>
            </a:endParaRPr>
          </a:p>
          <a:p>
            <a:pPr marL="539749" lvl="1" indent="-269875" algn="l">
              <a:lnSpc>
                <a:spcPts val="3424"/>
              </a:lnSpc>
              <a:buFont typeface="Arial"/>
              <a:buChar char="•"/>
            </a:pPr>
            <a:r>
              <a:rPr lang="en-US" sz="2499" b="1">
                <a:solidFill>
                  <a:srgbClr val="5170FF"/>
                </a:solidFill>
                <a:latin typeface="Calibri (MS) Bold"/>
                <a:ea typeface="Calibri (MS) Bold"/>
                <a:cs typeface="Calibri (MS) Bold"/>
                <a:sym typeface="Calibri (MS) Bold"/>
              </a:rPr>
              <a:t>Major retailers report that “Athleisure” - clothing that blends performance, comfort, and everyday lifestyle - categories consistently outperform traditional fashion segments. (industryresearch.biz)</a:t>
            </a:r>
          </a:p>
        </p:txBody>
      </p:sp>
      <p:sp>
        <p:nvSpPr>
          <p:cNvPr id="6" name="TextBox 6"/>
          <p:cNvSpPr txBox="1"/>
          <p:nvPr/>
        </p:nvSpPr>
        <p:spPr>
          <a:xfrm>
            <a:off x="11868823" y="5029200"/>
            <a:ext cx="4575653" cy="535741"/>
          </a:xfrm>
          <a:prstGeom prst="rect">
            <a:avLst/>
          </a:prstGeom>
        </p:spPr>
        <p:txBody>
          <a:bodyPr lIns="0" tIns="0" rIns="0" bIns="0" rtlCol="0" anchor="t">
            <a:spAutoFit/>
          </a:bodyPr>
          <a:lstStyle/>
          <a:p>
            <a:pPr algn="l">
              <a:lnSpc>
                <a:spcPts val="3822"/>
              </a:lnSpc>
            </a:pPr>
            <a:r>
              <a:rPr lang="en-US" sz="2790" b="1">
                <a:solidFill>
                  <a:srgbClr val="5170FF"/>
                </a:solidFill>
                <a:latin typeface="Calibri (MS) Bold"/>
                <a:ea typeface="Calibri (MS) Bold"/>
                <a:cs typeface="Calibri (MS) Bold"/>
                <a:sym typeface="Calibri (MS) Bold"/>
              </a:rPr>
              <a:t>ACTIVE WEAR VS ATHLEISURE</a:t>
            </a:r>
          </a:p>
        </p:txBody>
      </p:sp>
      <p:sp>
        <p:nvSpPr>
          <p:cNvPr id="7" name="TextBox 7"/>
          <p:cNvSpPr txBox="1"/>
          <p:nvPr/>
        </p:nvSpPr>
        <p:spPr>
          <a:xfrm>
            <a:off x="439245" y="5603338"/>
            <a:ext cx="10169189" cy="3898900"/>
          </a:xfrm>
          <a:prstGeom prst="rect">
            <a:avLst/>
          </a:prstGeom>
        </p:spPr>
        <p:txBody>
          <a:bodyPr lIns="0" tIns="0" rIns="0" bIns="0" rtlCol="0" anchor="t">
            <a:spAutoFit/>
          </a:bodyPr>
          <a:lstStyle/>
          <a:p>
            <a:pPr marL="539749" lvl="1" indent="-269875" algn="l">
              <a:lnSpc>
                <a:spcPts val="3424"/>
              </a:lnSpc>
              <a:buFont typeface="Arial"/>
              <a:buChar char="•"/>
            </a:pPr>
            <a:r>
              <a:rPr lang="en-US" sz="2499" b="1">
                <a:solidFill>
                  <a:srgbClr val="D22030"/>
                </a:solidFill>
                <a:latin typeface="Calibri (MS) Bold"/>
                <a:ea typeface="Calibri (MS) Bold"/>
                <a:cs typeface="Calibri (MS) Bold"/>
                <a:sym typeface="Calibri (MS) Bold"/>
              </a:rPr>
              <a:t>Today, socialization and even teen sports culture is becoming increasingly digital and has an effect in consumer purchasing behavior. 54% of shoppers do a search on social media for product reviews posted by influencers before making a buy. (Devi S. &amp; Mahapatra S.N., 2022)</a:t>
            </a:r>
          </a:p>
          <a:p>
            <a:pPr algn="l">
              <a:lnSpc>
                <a:spcPts val="3424"/>
              </a:lnSpc>
            </a:pPr>
            <a:endParaRPr lang="en-US" sz="2499" b="1">
              <a:solidFill>
                <a:srgbClr val="D22030"/>
              </a:solidFill>
              <a:latin typeface="Calibri (MS) Bold"/>
              <a:ea typeface="Calibri (MS) Bold"/>
              <a:cs typeface="Calibri (MS) Bold"/>
              <a:sym typeface="Calibri (MS) Bold"/>
            </a:endParaRPr>
          </a:p>
          <a:p>
            <a:pPr marL="539749" lvl="1" indent="-269875" algn="l">
              <a:lnSpc>
                <a:spcPts val="3424"/>
              </a:lnSpc>
              <a:buFont typeface="Arial"/>
              <a:buChar char="•"/>
            </a:pPr>
            <a:r>
              <a:rPr lang="en-US" sz="2499" b="1">
                <a:solidFill>
                  <a:srgbClr val="D22030"/>
                </a:solidFill>
                <a:latin typeface="Calibri (MS) Bold"/>
                <a:ea typeface="Calibri (MS) Bold"/>
                <a:cs typeface="Calibri (MS) Bold"/>
                <a:sym typeface="Calibri (MS) Bold"/>
              </a:rPr>
              <a:t>The rise of social media fitness influencers and celebrity posts (in platforms like tiktok and instagram) has amplified demand, with athleisure brands leveraging digital marketing strategies to reach target audiences. (emergenresearch.com) </a:t>
            </a:r>
          </a:p>
        </p:txBody>
      </p:sp>
      <p:sp>
        <p:nvSpPr>
          <p:cNvPr id="8" name="Freeform 8"/>
          <p:cNvSpPr/>
          <p:nvPr/>
        </p:nvSpPr>
        <p:spPr>
          <a:xfrm>
            <a:off x="793981" y="344837"/>
            <a:ext cx="829658" cy="839097"/>
          </a:xfrm>
          <a:custGeom>
            <a:avLst/>
            <a:gdLst/>
            <a:ahLst/>
            <a:cxnLst/>
            <a:rect l="l" t="t" r="r" b="b"/>
            <a:pathLst>
              <a:path w="829658" h="839097">
                <a:moveTo>
                  <a:pt x="0" y="0"/>
                </a:moveTo>
                <a:lnTo>
                  <a:pt x="829658" y="0"/>
                </a:lnTo>
                <a:lnTo>
                  <a:pt x="829658" y="839097"/>
                </a:lnTo>
                <a:lnTo>
                  <a:pt x="0" y="839097"/>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896417" y="-301688"/>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606895" y="-1610034"/>
            <a:ext cx="3065986" cy="3050695"/>
          </a:xfrm>
          <a:custGeom>
            <a:avLst/>
            <a:gdLst/>
            <a:ahLst/>
            <a:cxnLst/>
            <a:rect l="l" t="t" r="r" b="b"/>
            <a:pathLst>
              <a:path w="3065986" h="3050695">
                <a:moveTo>
                  <a:pt x="0" y="0"/>
                </a:moveTo>
                <a:lnTo>
                  <a:pt x="3065986" y="0"/>
                </a:lnTo>
                <a:lnTo>
                  <a:pt x="3065986" y="3050694"/>
                </a:lnTo>
                <a:lnTo>
                  <a:pt x="0" y="3050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050707">
            <a:off x="13825804" y="-241045"/>
            <a:ext cx="6866993" cy="5317210"/>
          </a:xfrm>
          <a:custGeom>
            <a:avLst/>
            <a:gdLst/>
            <a:ahLst/>
            <a:cxnLst/>
            <a:rect l="l" t="t" r="r" b="b"/>
            <a:pathLst>
              <a:path w="6866993" h="5317210">
                <a:moveTo>
                  <a:pt x="0" y="0"/>
                </a:moveTo>
                <a:lnTo>
                  <a:pt x="6866992" y="0"/>
                </a:lnTo>
                <a:lnTo>
                  <a:pt x="6866992" y="5317210"/>
                </a:lnTo>
                <a:lnTo>
                  <a:pt x="0" y="53172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439426" y="2602697"/>
            <a:ext cx="4970946" cy="3092572"/>
          </a:xfrm>
          <a:custGeom>
            <a:avLst/>
            <a:gdLst/>
            <a:ahLst/>
            <a:cxnLst/>
            <a:rect l="l" t="t" r="r" b="b"/>
            <a:pathLst>
              <a:path w="4970946" h="3092572">
                <a:moveTo>
                  <a:pt x="0" y="0"/>
                </a:moveTo>
                <a:lnTo>
                  <a:pt x="4970946" y="0"/>
                </a:lnTo>
                <a:lnTo>
                  <a:pt x="4970946" y="3092572"/>
                </a:lnTo>
                <a:lnTo>
                  <a:pt x="0" y="3092572"/>
                </a:lnTo>
                <a:lnTo>
                  <a:pt x="0" y="0"/>
                </a:lnTo>
                <a:close/>
              </a:path>
            </a:pathLst>
          </a:custGeom>
          <a:blipFill>
            <a:blip r:embed="rId9"/>
            <a:stretch>
              <a:fillRect/>
            </a:stretch>
          </a:blipFill>
        </p:spPr>
      </p:sp>
      <p:sp>
        <p:nvSpPr>
          <p:cNvPr id="7" name="Freeform 7"/>
          <p:cNvSpPr/>
          <p:nvPr/>
        </p:nvSpPr>
        <p:spPr>
          <a:xfrm>
            <a:off x="6269466" y="5803571"/>
            <a:ext cx="4554089" cy="3755594"/>
          </a:xfrm>
          <a:custGeom>
            <a:avLst/>
            <a:gdLst/>
            <a:ahLst/>
            <a:cxnLst/>
            <a:rect l="l" t="t" r="r" b="b"/>
            <a:pathLst>
              <a:path w="4554089" h="3755594">
                <a:moveTo>
                  <a:pt x="0" y="0"/>
                </a:moveTo>
                <a:lnTo>
                  <a:pt x="4554089" y="0"/>
                </a:lnTo>
                <a:lnTo>
                  <a:pt x="4554089" y="3755594"/>
                </a:lnTo>
                <a:lnTo>
                  <a:pt x="0" y="3755594"/>
                </a:lnTo>
                <a:lnTo>
                  <a:pt x="0" y="0"/>
                </a:lnTo>
                <a:close/>
              </a:path>
            </a:pathLst>
          </a:custGeom>
          <a:blipFill>
            <a:blip r:embed="rId10"/>
            <a:stretch>
              <a:fillRect t="-1167" b="-1167"/>
            </a:stretch>
          </a:blipFill>
        </p:spPr>
      </p:sp>
      <p:sp>
        <p:nvSpPr>
          <p:cNvPr id="8" name="Freeform 8"/>
          <p:cNvSpPr/>
          <p:nvPr/>
        </p:nvSpPr>
        <p:spPr>
          <a:xfrm>
            <a:off x="11371376" y="2602697"/>
            <a:ext cx="6575732" cy="3020654"/>
          </a:xfrm>
          <a:custGeom>
            <a:avLst/>
            <a:gdLst/>
            <a:ahLst/>
            <a:cxnLst/>
            <a:rect l="l" t="t" r="r" b="b"/>
            <a:pathLst>
              <a:path w="6575732" h="3020654">
                <a:moveTo>
                  <a:pt x="0" y="0"/>
                </a:moveTo>
                <a:lnTo>
                  <a:pt x="6575731" y="0"/>
                </a:lnTo>
                <a:lnTo>
                  <a:pt x="6575731" y="3020654"/>
                </a:lnTo>
                <a:lnTo>
                  <a:pt x="0" y="3020654"/>
                </a:lnTo>
                <a:lnTo>
                  <a:pt x="0" y="0"/>
                </a:lnTo>
                <a:close/>
              </a:path>
            </a:pathLst>
          </a:custGeom>
          <a:blipFill>
            <a:blip r:embed="rId11"/>
            <a:stretch>
              <a:fillRect/>
            </a:stretch>
          </a:blipFill>
        </p:spPr>
      </p:sp>
      <p:sp>
        <p:nvSpPr>
          <p:cNvPr id="9" name="TextBox 9"/>
          <p:cNvSpPr txBox="1"/>
          <p:nvPr/>
        </p:nvSpPr>
        <p:spPr>
          <a:xfrm>
            <a:off x="439426" y="6624227"/>
            <a:ext cx="4997080" cy="3288411"/>
          </a:xfrm>
          <a:prstGeom prst="rect">
            <a:avLst/>
          </a:prstGeom>
        </p:spPr>
        <p:txBody>
          <a:bodyPr lIns="0" tIns="0" rIns="0" bIns="0" rtlCol="0" anchor="t">
            <a:spAutoFit/>
          </a:bodyPr>
          <a:lstStyle/>
          <a:p>
            <a:pPr algn="ctr">
              <a:lnSpc>
                <a:spcPts val="2876"/>
              </a:lnSpc>
            </a:pPr>
            <a:r>
              <a:rPr lang="en-US" sz="2099" b="1">
                <a:solidFill>
                  <a:srgbClr val="FFFFFF"/>
                </a:solidFill>
                <a:latin typeface="Calibri (MS) Bold"/>
                <a:ea typeface="Calibri (MS) Bold"/>
                <a:cs typeface="Calibri (MS) Bold"/>
                <a:sym typeface="Calibri (MS) Bold"/>
              </a:rPr>
              <a:t>Trends in urban wellness and fitness results in a blend of fitness + fashion + social identity among teens and Gen Z, there's a demand for brands that reflect that lifestyle — not just sportswear. </a:t>
            </a:r>
          </a:p>
          <a:p>
            <a:pPr algn="ctr">
              <a:lnSpc>
                <a:spcPts val="2876"/>
              </a:lnSpc>
            </a:pPr>
            <a:r>
              <a:rPr lang="en-US" sz="2099" b="1">
                <a:solidFill>
                  <a:srgbClr val="FFFFFF"/>
                </a:solidFill>
                <a:latin typeface="Calibri (MS) Bold"/>
                <a:ea typeface="Calibri (MS) Bold"/>
                <a:cs typeface="Calibri (MS) Bold"/>
                <a:sym typeface="Calibri (MS) Bold"/>
              </a:rPr>
              <a:t>A brand that feels “theirs”: youthful, inclusive, socially aware, digitally connected, and identity-affirming.</a:t>
            </a:r>
          </a:p>
          <a:p>
            <a:pPr algn="ctr">
              <a:lnSpc>
                <a:spcPts val="2876"/>
              </a:lnSpc>
            </a:pPr>
            <a:endParaRPr lang="en-US" sz="2099" b="1">
              <a:solidFill>
                <a:srgbClr val="FFFFFF"/>
              </a:solidFill>
              <a:latin typeface="Calibri (MS) Bold"/>
              <a:ea typeface="Calibri (MS) Bold"/>
              <a:cs typeface="Calibri (MS) Bold"/>
              <a:sym typeface="Calibri (MS) Bold"/>
            </a:endParaRPr>
          </a:p>
        </p:txBody>
      </p:sp>
      <p:sp>
        <p:nvSpPr>
          <p:cNvPr id="10" name="TextBox 10"/>
          <p:cNvSpPr txBox="1"/>
          <p:nvPr/>
        </p:nvSpPr>
        <p:spPr>
          <a:xfrm>
            <a:off x="1757293" y="254582"/>
            <a:ext cx="8004743" cy="1334622"/>
          </a:xfrm>
          <a:prstGeom prst="rect">
            <a:avLst/>
          </a:prstGeom>
        </p:spPr>
        <p:txBody>
          <a:bodyPr lIns="0" tIns="0" rIns="0" bIns="0" rtlCol="0" anchor="t">
            <a:spAutoFit/>
          </a:bodyPr>
          <a:lstStyle/>
          <a:p>
            <a:pPr algn="l">
              <a:lnSpc>
                <a:spcPts val="8095"/>
              </a:lnSpc>
            </a:pPr>
            <a:r>
              <a:rPr lang="en-US" sz="9753" b="1">
                <a:solidFill>
                  <a:srgbClr val="FFFFFF"/>
                </a:solidFill>
                <a:latin typeface="Calibri (MS) Bold"/>
                <a:ea typeface="Calibri (MS) Bold"/>
                <a:cs typeface="Calibri (MS) Bold"/>
                <a:sym typeface="Calibri (MS) Bold"/>
              </a:rPr>
              <a:t>MARKET GAP</a:t>
            </a:r>
          </a:p>
        </p:txBody>
      </p:sp>
      <p:sp>
        <p:nvSpPr>
          <p:cNvPr id="11" name="TextBox 11"/>
          <p:cNvSpPr txBox="1"/>
          <p:nvPr/>
        </p:nvSpPr>
        <p:spPr>
          <a:xfrm>
            <a:off x="1774963" y="9565102"/>
            <a:ext cx="14310988" cy="580772"/>
          </a:xfrm>
          <a:prstGeom prst="rect">
            <a:avLst/>
          </a:prstGeom>
        </p:spPr>
        <p:txBody>
          <a:bodyPr lIns="0" tIns="0" rIns="0" bIns="0" rtlCol="0" anchor="t">
            <a:spAutoFit/>
          </a:bodyPr>
          <a:lstStyle/>
          <a:p>
            <a:pPr algn="l">
              <a:lnSpc>
                <a:spcPts val="4246"/>
              </a:lnSpc>
            </a:pPr>
            <a:r>
              <a:rPr lang="en-US" sz="3099" b="1">
                <a:gradFill>
                  <a:gsLst>
                    <a:gs pos="0">
                      <a:srgbClr val="FCE9D8">
                        <a:alpha val="100000"/>
                      </a:srgbClr>
                    </a:gs>
                    <a:gs pos="100000">
                      <a:srgbClr val="FFFFFF">
                        <a:alpha val="100000"/>
                      </a:srgbClr>
                    </a:gs>
                  </a:gsLst>
                  <a:lin ang="0"/>
                </a:gradFill>
                <a:latin typeface="Calibri (MS) Bold"/>
                <a:ea typeface="Calibri (MS) Bold"/>
                <a:cs typeface="Calibri (MS) Bold"/>
                <a:sym typeface="Calibri (MS) Bold"/>
              </a:rPr>
              <a:t>Lululemon can fill this gap: ”It’s so much more than apparel; it’s about people."</a:t>
            </a:r>
          </a:p>
        </p:txBody>
      </p:sp>
      <p:sp>
        <p:nvSpPr>
          <p:cNvPr id="12" name="TextBox 12"/>
          <p:cNvSpPr txBox="1"/>
          <p:nvPr/>
        </p:nvSpPr>
        <p:spPr>
          <a:xfrm>
            <a:off x="6076948" y="3421334"/>
            <a:ext cx="4939125" cy="2613025"/>
          </a:xfrm>
          <a:prstGeom prst="rect">
            <a:avLst/>
          </a:prstGeom>
        </p:spPr>
        <p:txBody>
          <a:bodyPr lIns="0" tIns="0" rIns="0" bIns="0" rtlCol="0" anchor="t">
            <a:spAutoFit/>
          </a:bodyPr>
          <a:lstStyle/>
          <a:p>
            <a:pPr algn="ctr">
              <a:lnSpc>
                <a:spcPts val="3424"/>
              </a:lnSpc>
            </a:pPr>
            <a:r>
              <a:rPr lang="en-US" sz="2499" b="1">
                <a:solidFill>
                  <a:srgbClr val="FFFFFF"/>
                </a:solidFill>
                <a:latin typeface="Calibri (MS) Bold"/>
                <a:ea typeface="Calibri (MS) Bold"/>
                <a:cs typeface="Calibri (MS) Bold"/>
                <a:sym typeface="Calibri (MS) Bold"/>
              </a:rPr>
              <a:t>A balance between Affordability vs Premium Quality creates an opportunity for a brand offering “accessible premium”: high-quality products but affordable for teens.</a:t>
            </a:r>
          </a:p>
          <a:p>
            <a:pPr algn="ctr">
              <a:lnSpc>
                <a:spcPts val="3424"/>
              </a:lnSpc>
            </a:pPr>
            <a:endParaRPr lang="en-US" sz="2499" b="1">
              <a:solidFill>
                <a:srgbClr val="FFFFFF"/>
              </a:solidFill>
              <a:latin typeface="Calibri (MS) Bold"/>
              <a:ea typeface="Calibri (MS) Bold"/>
              <a:cs typeface="Calibri (MS) Bold"/>
              <a:sym typeface="Calibri (MS) Bold"/>
            </a:endParaRPr>
          </a:p>
        </p:txBody>
      </p:sp>
      <p:sp>
        <p:nvSpPr>
          <p:cNvPr id="13" name="TextBox 13"/>
          <p:cNvSpPr txBox="1"/>
          <p:nvPr/>
        </p:nvSpPr>
        <p:spPr>
          <a:xfrm>
            <a:off x="11371376" y="6511616"/>
            <a:ext cx="6575732" cy="3376105"/>
          </a:xfrm>
          <a:prstGeom prst="rect">
            <a:avLst/>
          </a:prstGeom>
        </p:spPr>
        <p:txBody>
          <a:bodyPr lIns="0" tIns="0" rIns="0" bIns="0" rtlCol="0" anchor="t">
            <a:spAutoFit/>
          </a:bodyPr>
          <a:lstStyle/>
          <a:p>
            <a:pPr algn="ctr">
              <a:lnSpc>
                <a:spcPts val="3424"/>
              </a:lnSpc>
            </a:pPr>
            <a:r>
              <a:rPr lang="en-US" sz="2499" b="1">
                <a:solidFill>
                  <a:srgbClr val="FFFFFF"/>
                </a:solidFill>
                <a:latin typeface="Calibri (MS) Bold"/>
                <a:ea typeface="Calibri (MS) Bold"/>
                <a:cs typeface="Calibri (MS) Bold"/>
                <a:sym typeface="Calibri (MS) Bold"/>
              </a:rPr>
              <a:t>Youth today expect more than just clothing: they look for community, a sense of belongingness, digital experiences, and lifestyle alignment. </a:t>
            </a:r>
          </a:p>
          <a:p>
            <a:pPr algn="ctr">
              <a:lnSpc>
                <a:spcPts val="3288"/>
              </a:lnSpc>
            </a:pPr>
            <a:endParaRPr lang="en-US" sz="2499" b="1">
              <a:solidFill>
                <a:srgbClr val="FFFFFF"/>
              </a:solidFill>
              <a:latin typeface="Calibri (MS) Bold"/>
              <a:ea typeface="Calibri (MS) Bold"/>
              <a:cs typeface="Calibri (MS) Bold"/>
              <a:sym typeface="Calibri (MS) Bold"/>
            </a:endParaRPr>
          </a:p>
          <a:p>
            <a:pPr algn="ctr">
              <a:lnSpc>
                <a:spcPts val="3288"/>
              </a:lnSpc>
            </a:pPr>
            <a:r>
              <a:rPr lang="en-US" sz="2400" b="1">
                <a:solidFill>
                  <a:srgbClr val="FFFFFF"/>
                </a:solidFill>
                <a:latin typeface="Calibri (MS) Bold"/>
                <a:ea typeface="Calibri (MS) Bold"/>
                <a:cs typeface="Calibri (MS) Bold"/>
                <a:sym typeface="Calibri (MS) Bold"/>
              </a:rPr>
              <a:t>This is where Lululemon’s ’Power of Three’ strategic plan could come in: Brand ambassadors, content creation, and Store events.</a:t>
            </a:r>
          </a:p>
          <a:p>
            <a:pPr algn="ctr">
              <a:lnSpc>
                <a:spcPts val="3288"/>
              </a:lnSpc>
            </a:pPr>
            <a:endParaRPr lang="en-US" sz="2400" b="1">
              <a:solidFill>
                <a:srgbClr val="FFFFFF"/>
              </a:solidFill>
              <a:latin typeface="Calibri (MS) Bold"/>
              <a:ea typeface="Calibri (MS) Bold"/>
              <a:cs typeface="Calibri (MS) Bold"/>
              <a:sym typeface="Calibri (MS) Bold"/>
            </a:endParaRPr>
          </a:p>
        </p:txBody>
      </p:sp>
      <p:sp>
        <p:nvSpPr>
          <p:cNvPr id="14" name="TextBox 14"/>
          <p:cNvSpPr txBox="1"/>
          <p:nvPr/>
        </p:nvSpPr>
        <p:spPr>
          <a:xfrm>
            <a:off x="1757293" y="1493473"/>
            <a:ext cx="12901948" cy="1356360"/>
          </a:xfrm>
          <a:prstGeom prst="rect">
            <a:avLst/>
          </a:prstGeom>
        </p:spPr>
        <p:txBody>
          <a:bodyPr lIns="0" tIns="0" rIns="0" bIns="0" rtlCol="0" anchor="t">
            <a:spAutoFit/>
          </a:bodyPr>
          <a:lstStyle/>
          <a:p>
            <a:pPr algn="l">
              <a:lnSpc>
                <a:spcPts val="3420"/>
              </a:lnSpc>
            </a:pPr>
            <a:r>
              <a:rPr lang="en-US" sz="3000" b="1">
                <a:solidFill>
                  <a:srgbClr val="FFFFFF"/>
                </a:solidFill>
                <a:latin typeface="Calibri (MS) Bold"/>
                <a:ea typeface="Calibri (MS) Bold"/>
                <a:cs typeface="Calibri (MS) Bold"/>
                <a:sym typeface="Calibri (MS) Bold"/>
              </a:rPr>
              <a:t>There is NO major fitness wear brand offering: Fashionable Lifestyle, Accessible Premium, and Community-Driven products for European Teens</a:t>
            </a:r>
          </a:p>
          <a:p>
            <a:pPr algn="l">
              <a:lnSpc>
                <a:spcPts val="3420"/>
              </a:lnSpc>
            </a:pPr>
            <a:endParaRPr lang="en-US" sz="3000" b="1">
              <a:solidFill>
                <a:srgbClr val="FFFFFF"/>
              </a:solidFill>
              <a:latin typeface="Calibri (MS) Bold"/>
              <a:ea typeface="Calibri (MS) Bold"/>
              <a:cs typeface="Calibri (MS) Bold"/>
              <a:sym typeface="Calibri (MS) Bold"/>
            </a:endParaRPr>
          </a:p>
        </p:txBody>
      </p:sp>
      <p:sp>
        <p:nvSpPr>
          <p:cNvPr id="15" name="TextBox 15"/>
          <p:cNvSpPr txBox="1"/>
          <p:nvPr/>
        </p:nvSpPr>
        <p:spPr>
          <a:xfrm>
            <a:off x="6486173" y="2853046"/>
            <a:ext cx="4627157" cy="453586"/>
          </a:xfrm>
          <a:prstGeom prst="rect">
            <a:avLst/>
          </a:prstGeom>
        </p:spPr>
        <p:txBody>
          <a:bodyPr lIns="0" tIns="0" rIns="0" bIns="0" rtlCol="0" anchor="t">
            <a:spAutoFit/>
          </a:bodyPr>
          <a:lstStyle/>
          <a:p>
            <a:pPr algn="l">
              <a:lnSpc>
                <a:spcPts val="3339"/>
              </a:lnSpc>
            </a:pPr>
            <a:r>
              <a:rPr lang="en-US" sz="4023" b="1" dirty="0">
                <a:solidFill>
                  <a:schemeClr val="bg1"/>
                </a:solidFill>
                <a:latin typeface="Calibri (MS) Bold"/>
                <a:ea typeface="Calibri (MS) Bold"/>
                <a:cs typeface="Calibri (MS) Bold"/>
                <a:sym typeface="Calibri (MS) Bold"/>
              </a:rPr>
              <a:t>Accessible Premium</a:t>
            </a:r>
          </a:p>
        </p:txBody>
      </p:sp>
      <p:sp>
        <p:nvSpPr>
          <p:cNvPr id="16" name="TextBox 16"/>
          <p:cNvSpPr txBox="1"/>
          <p:nvPr/>
        </p:nvSpPr>
        <p:spPr>
          <a:xfrm>
            <a:off x="711805" y="5956615"/>
            <a:ext cx="5320239" cy="465384"/>
          </a:xfrm>
          <a:prstGeom prst="rect">
            <a:avLst/>
          </a:prstGeom>
        </p:spPr>
        <p:txBody>
          <a:bodyPr lIns="0" tIns="0" rIns="0" bIns="0" rtlCol="0" anchor="t">
            <a:spAutoFit/>
          </a:bodyPr>
          <a:lstStyle/>
          <a:p>
            <a:pPr algn="l">
              <a:lnSpc>
                <a:spcPts val="3391"/>
              </a:lnSpc>
            </a:pPr>
            <a:r>
              <a:rPr lang="en-US" sz="4086" b="1" dirty="0">
                <a:solidFill>
                  <a:schemeClr val="bg1"/>
                </a:solidFill>
                <a:latin typeface="Calibri (MS) Bold"/>
                <a:ea typeface="Calibri (MS) Bold"/>
                <a:cs typeface="Calibri (MS) Bold"/>
                <a:sym typeface="Calibri (MS) Bold"/>
              </a:rPr>
              <a:t>Fashionable Lifestyle</a:t>
            </a:r>
          </a:p>
        </p:txBody>
      </p:sp>
      <p:sp>
        <p:nvSpPr>
          <p:cNvPr id="17" name="TextBox 17"/>
          <p:cNvSpPr txBox="1"/>
          <p:nvPr/>
        </p:nvSpPr>
        <p:spPr>
          <a:xfrm>
            <a:off x="12708041" y="5868065"/>
            <a:ext cx="4659757" cy="477567"/>
          </a:xfrm>
          <a:prstGeom prst="rect">
            <a:avLst/>
          </a:prstGeom>
        </p:spPr>
        <p:txBody>
          <a:bodyPr lIns="0" tIns="0" rIns="0" bIns="0" rtlCol="0" anchor="t">
            <a:spAutoFit/>
          </a:bodyPr>
          <a:lstStyle/>
          <a:p>
            <a:pPr algn="l">
              <a:lnSpc>
                <a:spcPts val="3455"/>
              </a:lnSpc>
            </a:pPr>
            <a:r>
              <a:rPr lang="en-US" sz="4163" b="1" dirty="0">
                <a:solidFill>
                  <a:schemeClr val="bg1"/>
                </a:solidFill>
                <a:latin typeface="Calibri (MS) Bold"/>
                <a:ea typeface="Calibri (MS) Bold"/>
                <a:cs typeface="Calibri (MS) Bold"/>
                <a:sym typeface="Calibri (MS) Bold"/>
              </a:rPr>
              <a:t>Community-Driven</a:t>
            </a:r>
          </a:p>
        </p:txBody>
      </p:sp>
      <p:sp>
        <p:nvSpPr>
          <p:cNvPr id="18" name="Freeform 18"/>
          <p:cNvSpPr/>
          <p:nvPr/>
        </p:nvSpPr>
        <p:spPr>
          <a:xfrm>
            <a:off x="17097033" y="1028700"/>
            <a:ext cx="850074" cy="859747"/>
          </a:xfrm>
          <a:custGeom>
            <a:avLst/>
            <a:gdLst/>
            <a:ahLst/>
            <a:cxnLst/>
            <a:rect l="l" t="t" r="r" b="b"/>
            <a:pathLst>
              <a:path w="850074" h="859747">
                <a:moveTo>
                  <a:pt x="0" y="0"/>
                </a:moveTo>
                <a:lnTo>
                  <a:pt x="850074" y="0"/>
                </a:lnTo>
                <a:lnTo>
                  <a:pt x="850074" y="859747"/>
                </a:lnTo>
                <a:lnTo>
                  <a:pt x="0" y="859747"/>
                </a:lnTo>
                <a:lnTo>
                  <a:pt x="0" y="0"/>
                </a:lnTo>
                <a:close/>
              </a:path>
            </a:pathLst>
          </a:custGeom>
          <a:blipFill>
            <a:blip r:embed="rId1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85676" y="8101140"/>
            <a:ext cx="3065986" cy="3050695"/>
          </a:xfrm>
          <a:custGeom>
            <a:avLst/>
            <a:gdLst/>
            <a:ahLst/>
            <a:cxnLst/>
            <a:rect l="l" t="t" r="r" b="b"/>
            <a:pathLst>
              <a:path w="3065986" h="3050695">
                <a:moveTo>
                  <a:pt x="0" y="0"/>
                </a:moveTo>
                <a:lnTo>
                  <a:pt x="3065987" y="0"/>
                </a:lnTo>
                <a:lnTo>
                  <a:pt x="3065987" y="3050694"/>
                </a:lnTo>
                <a:lnTo>
                  <a:pt x="0" y="3050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050707">
            <a:off x="13301404" y="6967882"/>
            <a:ext cx="6866993" cy="5317210"/>
          </a:xfrm>
          <a:custGeom>
            <a:avLst/>
            <a:gdLst/>
            <a:ahLst/>
            <a:cxnLst/>
            <a:rect l="l" t="t" r="r" b="b"/>
            <a:pathLst>
              <a:path w="6866993" h="5317210">
                <a:moveTo>
                  <a:pt x="0" y="0"/>
                </a:moveTo>
                <a:lnTo>
                  <a:pt x="6866992" y="0"/>
                </a:lnTo>
                <a:lnTo>
                  <a:pt x="6866992" y="5317210"/>
                </a:lnTo>
                <a:lnTo>
                  <a:pt x="0" y="5317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932445" y="-899094"/>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1798" y="1887025"/>
            <a:ext cx="17564404" cy="7551705"/>
          </a:xfrm>
          <a:custGeom>
            <a:avLst/>
            <a:gdLst/>
            <a:ahLst/>
            <a:cxnLst/>
            <a:rect l="l" t="t" r="r" b="b"/>
            <a:pathLst>
              <a:path w="17564404" h="7551705">
                <a:moveTo>
                  <a:pt x="0" y="0"/>
                </a:moveTo>
                <a:lnTo>
                  <a:pt x="17564404" y="0"/>
                </a:lnTo>
                <a:lnTo>
                  <a:pt x="17564404" y="7551705"/>
                </a:lnTo>
                <a:lnTo>
                  <a:pt x="0" y="7551705"/>
                </a:lnTo>
                <a:lnTo>
                  <a:pt x="0" y="0"/>
                </a:lnTo>
                <a:close/>
              </a:path>
            </a:pathLst>
          </a:custGeom>
          <a:blipFill>
            <a:blip r:embed="rId9"/>
            <a:stretch>
              <a:fillRect b="-885"/>
            </a:stretch>
          </a:blipFill>
        </p:spPr>
      </p:sp>
      <p:sp>
        <p:nvSpPr>
          <p:cNvPr id="7" name="TextBox 7"/>
          <p:cNvSpPr txBox="1"/>
          <p:nvPr/>
        </p:nvSpPr>
        <p:spPr>
          <a:xfrm>
            <a:off x="3935352" y="552403"/>
            <a:ext cx="13046836" cy="1334622"/>
          </a:xfrm>
          <a:prstGeom prst="rect">
            <a:avLst/>
          </a:prstGeom>
        </p:spPr>
        <p:txBody>
          <a:bodyPr lIns="0" tIns="0" rIns="0" bIns="0" rtlCol="0" anchor="t">
            <a:spAutoFit/>
          </a:bodyPr>
          <a:lstStyle/>
          <a:p>
            <a:pPr algn="l">
              <a:lnSpc>
                <a:spcPts val="8095"/>
              </a:lnSpc>
            </a:pPr>
            <a:r>
              <a:rPr lang="en-US" sz="9753" b="1">
                <a:solidFill>
                  <a:srgbClr val="FFFFFF"/>
                </a:solidFill>
                <a:latin typeface="Calibri (MS) Bold"/>
                <a:ea typeface="Calibri (MS) Bold"/>
                <a:cs typeface="Calibri (MS) Bold"/>
                <a:sym typeface="Calibri (MS) Bold"/>
              </a:rPr>
              <a:t>COMPETITIVE ANALYSIS</a:t>
            </a:r>
          </a:p>
        </p:txBody>
      </p:sp>
      <p:sp>
        <p:nvSpPr>
          <p:cNvPr id="8" name="Freeform 8"/>
          <p:cNvSpPr/>
          <p:nvPr/>
        </p:nvSpPr>
        <p:spPr>
          <a:xfrm>
            <a:off x="1872330" y="214793"/>
            <a:ext cx="1865796" cy="1887025"/>
          </a:xfrm>
          <a:custGeom>
            <a:avLst/>
            <a:gdLst/>
            <a:ahLst/>
            <a:cxnLst/>
            <a:rect l="l" t="t" r="r" b="b"/>
            <a:pathLst>
              <a:path w="1865796" h="1887025">
                <a:moveTo>
                  <a:pt x="0" y="0"/>
                </a:moveTo>
                <a:lnTo>
                  <a:pt x="1865796" y="0"/>
                </a:lnTo>
                <a:lnTo>
                  <a:pt x="1865796" y="1887025"/>
                </a:lnTo>
                <a:lnTo>
                  <a:pt x="0" y="1887025"/>
                </a:lnTo>
                <a:lnTo>
                  <a:pt x="0" y="0"/>
                </a:lnTo>
                <a:close/>
              </a:path>
            </a:pathLst>
          </a:custGeom>
          <a:blipFill>
            <a:blip r:embed="rId10"/>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68835" y="2090376"/>
            <a:ext cx="2251647" cy="2062995"/>
          </a:xfrm>
          <a:custGeom>
            <a:avLst/>
            <a:gdLst/>
            <a:ahLst/>
            <a:cxnLst/>
            <a:rect l="l" t="t" r="r" b="b"/>
            <a:pathLst>
              <a:path w="2251647" h="2062995">
                <a:moveTo>
                  <a:pt x="0" y="0"/>
                </a:moveTo>
                <a:lnTo>
                  <a:pt x="2251647" y="0"/>
                </a:lnTo>
                <a:lnTo>
                  <a:pt x="2251647" y="2062996"/>
                </a:lnTo>
                <a:lnTo>
                  <a:pt x="0" y="2062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759" y="7034117"/>
            <a:ext cx="2019799" cy="1652454"/>
          </a:xfrm>
          <a:custGeom>
            <a:avLst/>
            <a:gdLst/>
            <a:ahLst/>
            <a:cxnLst/>
            <a:rect l="l" t="t" r="r" b="b"/>
            <a:pathLst>
              <a:path w="2019799" h="1652454">
                <a:moveTo>
                  <a:pt x="0" y="0"/>
                </a:moveTo>
                <a:lnTo>
                  <a:pt x="2019799" y="0"/>
                </a:lnTo>
                <a:lnTo>
                  <a:pt x="2019799" y="1652454"/>
                </a:lnTo>
                <a:lnTo>
                  <a:pt x="0" y="1652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88461" y="303196"/>
            <a:ext cx="12658064" cy="815340"/>
          </a:xfrm>
          <a:prstGeom prst="rect">
            <a:avLst/>
          </a:prstGeom>
        </p:spPr>
        <p:txBody>
          <a:bodyPr lIns="0" tIns="0" rIns="0" bIns="0" rtlCol="0" anchor="t">
            <a:spAutoFit/>
          </a:bodyPr>
          <a:lstStyle/>
          <a:p>
            <a:pPr algn="l">
              <a:lnSpc>
                <a:spcPts val="4980"/>
              </a:lnSpc>
            </a:pPr>
            <a:r>
              <a:rPr lang="en-US" sz="6000" b="1">
                <a:solidFill>
                  <a:srgbClr val="D9291A"/>
                </a:solidFill>
                <a:latin typeface="Calibri (MS) Bold"/>
                <a:ea typeface="Calibri (MS) Bold"/>
                <a:cs typeface="Calibri (MS) Bold"/>
                <a:sym typeface="Calibri (MS) Bold"/>
              </a:rPr>
              <a:t>BRAND POSITIONING (EUROPE FOCUS)</a:t>
            </a:r>
          </a:p>
        </p:txBody>
      </p:sp>
      <p:sp>
        <p:nvSpPr>
          <p:cNvPr id="5" name="TextBox 5"/>
          <p:cNvSpPr txBox="1"/>
          <p:nvPr/>
        </p:nvSpPr>
        <p:spPr>
          <a:xfrm>
            <a:off x="2988461" y="1166161"/>
            <a:ext cx="14534714" cy="4436618"/>
          </a:xfrm>
          <a:prstGeom prst="rect">
            <a:avLst/>
          </a:prstGeom>
        </p:spPr>
        <p:txBody>
          <a:bodyPr lIns="0" tIns="0" rIns="0" bIns="0" rtlCol="0" anchor="t">
            <a:spAutoFit/>
          </a:bodyPr>
          <a:lstStyle/>
          <a:p>
            <a:pPr algn="l">
              <a:lnSpc>
                <a:spcPts val="3150"/>
              </a:lnSpc>
            </a:pPr>
            <a:r>
              <a:rPr lang="en-US" sz="2299" b="1">
                <a:solidFill>
                  <a:srgbClr val="CC3300"/>
                </a:solidFill>
                <a:latin typeface="Calibri (MS) Bold"/>
                <a:ea typeface="Calibri (MS) Bold"/>
                <a:cs typeface="Calibri (MS) Bold"/>
                <a:sym typeface="Calibri (MS) Bold"/>
              </a:rPr>
              <a:t>“Lululemon - the destination for active teens and millennials, who want high-performance apparel, stylish expression and an inclusive community where they can learn, sweat and grow.”</a:t>
            </a:r>
          </a:p>
          <a:p>
            <a:pPr algn="l">
              <a:lnSpc>
                <a:spcPts val="3150"/>
              </a:lnSpc>
            </a:pPr>
            <a:endParaRPr lang="en-US" sz="2299" b="1">
              <a:solidFill>
                <a:srgbClr val="CC3300"/>
              </a:solidFill>
              <a:latin typeface="Calibri (MS) Bold"/>
              <a:ea typeface="Calibri (MS) Bold"/>
              <a:cs typeface="Calibri (MS) Bold"/>
              <a:sym typeface="Calibri (MS) Bold"/>
            </a:endParaRPr>
          </a:p>
          <a:p>
            <a:pPr algn="l">
              <a:lnSpc>
                <a:spcPts val="3150"/>
              </a:lnSpc>
            </a:pPr>
            <a:r>
              <a:rPr lang="en-US" sz="2299" b="1">
                <a:solidFill>
                  <a:srgbClr val="CC3300"/>
                </a:solidFill>
                <a:latin typeface="Calibri (MS) Bold"/>
                <a:ea typeface="Calibri (MS) Bold"/>
                <a:cs typeface="Calibri (MS) Bold"/>
                <a:sym typeface="Calibri (MS) Bold"/>
              </a:rPr>
              <a:t>Positioning pillars:</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Youth empowerment</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Community-first</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Digital accessibility</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Inclusivity</a:t>
            </a:r>
          </a:p>
          <a:p>
            <a:pPr algn="l">
              <a:lnSpc>
                <a:spcPts val="3150"/>
              </a:lnSpc>
            </a:pPr>
            <a:r>
              <a:rPr lang="en-US" sz="2299" b="1">
                <a:solidFill>
                  <a:srgbClr val="CC3300"/>
                </a:solidFill>
                <a:latin typeface="Calibri (MS) Bold"/>
                <a:ea typeface="Calibri (MS) Bold"/>
                <a:cs typeface="Calibri (MS) Bold"/>
                <a:sym typeface="Calibri (MS) Bold"/>
              </a:rPr>
              <a:t>Product excellence combined with a belonging position to meets teens’ desire for identity, confidence, motivation and community support in their pursuit of fitness.</a:t>
            </a:r>
          </a:p>
          <a:p>
            <a:pPr algn="l">
              <a:lnSpc>
                <a:spcPts val="3150"/>
              </a:lnSpc>
            </a:pPr>
            <a:endParaRPr lang="en-US" sz="2299" b="1">
              <a:solidFill>
                <a:srgbClr val="CC3300"/>
              </a:solidFill>
              <a:latin typeface="Calibri (MS) Bold"/>
              <a:ea typeface="Calibri (MS) Bold"/>
              <a:cs typeface="Calibri (MS) Bold"/>
              <a:sym typeface="Calibri (MS) Bold"/>
            </a:endParaRPr>
          </a:p>
        </p:txBody>
      </p:sp>
      <p:sp>
        <p:nvSpPr>
          <p:cNvPr id="6" name="TextBox 6"/>
          <p:cNvSpPr txBox="1"/>
          <p:nvPr/>
        </p:nvSpPr>
        <p:spPr>
          <a:xfrm>
            <a:off x="2988461" y="6404328"/>
            <a:ext cx="14940399" cy="3236468"/>
          </a:xfrm>
          <a:prstGeom prst="rect">
            <a:avLst/>
          </a:prstGeom>
        </p:spPr>
        <p:txBody>
          <a:bodyPr lIns="0" tIns="0" rIns="0" bIns="0" rtlCol="0" anchor="t">
            <a:spAutoFit/>
          </a:bodyPr>
          <a:lstStyle/>
          <a:p>
            <a:pPr algn="l">
              <a:lnSpc>
                <a:spcPts val="3150"/>
              </a:lnSpc>
            </a:pPr>
            <a:r>
              <a:rPr lang="en-US" sz="2299" b="1">
                <a:solidFill>
                  <a:srgbClr val="CC3300"/>
                </a:solidFill>
                <a:latin typeface="Calibri (MS) Bold"/>
                <a:ea typeface="Calibri (MS) Bold"/>
                <a:cs typeface="Calibri (MS) Bold"/>
                <a:sym typeface="Calibri (MS) Bold"/>
              </a:rPr>
              <a:t>The target group will be mostly “Fit-Gen Teen” Personals and millennials (specifically those whose age are between 18–45)</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Lifestyle: gym, school sports, dance, fitness clubs</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Platforms: TikTok, Instagram, Snapchat</a:t>
            </a:r>
          </a:p>
          <a:p>
            <a:pPr algn="l">
              <a:lnSpc>
                <a:spcPts val="3150"/>
              </a:lnSpc>
            </a:pPr>
            <a:r>
              <a:rPr lang="en-US" sz="2299" b="1">
                <a:solidFill>
                  <a:srgbClr val="CC3300"/>
                </a:solidFill>
                <a:latin typeface="Calibri (MS) Bold"/>
                <a:ea typeface="Calibri (MS) Bold"/>
                <a:cs typeface="Calibri (MS) Bold"/>
                <a:sym typeface="Calibri (MS) Bold"/>
              </a:rPr>
              <a:t>Main needs:</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Affordable entry options</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Fun, social, youth-friendly fitness content</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Sense of belonging</a:t>
            </a:r>
          </a:p>
          <a:p>
            <a:pPr marL="496567" lvl="1" indent="-248284" algn="l">
              <a:lnSpc>
                <a:spcPts val="3150"/>
              </a:lnSpc>
              <a:buFont typeface="Arial"/>
              <a:buChar char="•"/>
            </a:pPr>
            <a:r>
              <a:rPr lang="en-US" sz="2299" b="1">
                <a:solidFill>
                  <a:srgbClr val="CC3300"/>
                </a:solidFill>
                <a:latin typeface="Calibri (MS) Bold"/>
                <a:ea typeface="Calibri (MS) Bold"/>
                <a:cs typeface="Calibri (MS) Bold"/>
                <a:sym typeface="Calibri (MS) Bold"/>
              </a:rPr>
              <a:t>Brands that reflect their values</a:t>
            </a:r>
          </a:p>
        </p:txBody>
      </p:sp>
      <p:sp>
        <p:nvSpPr>
          <p:cNvPr id="7" name="TextBox 7"/>
          <p:cNvSpPr txBox="1"/>
          <p:nvPr/>
        </p:nvSpPr>
        <p:spPr>
          <a:xfrm>
            <a:off x="2988461" y="5541363"/>
            <a:ext cx="12658064" cy="815340"/>
          </a:xfrm>
          <a:prstGeom prst="rect">
            <a:avLst/>
          </a:prstGeom>
        </p:spPr>
        <p:txBody>
          <a:bodyPr lIns="0" tIns="0" rIns="0" bIns="0" rtlCol="0" anchor="t">
            <a:spAutoFit/>
          </a:bodyPr>
          <a:lstStyle/>
          <a:p>
            <a:pPr algn="l">
              <a:lnSpc>
                <a:spcPts val="4980"/>
              </a:lnSpc>
            </a:pPr>
            <a:r>
              <a:rPr lang="en-US" sz="6000" b="1">
                <a:solidFill>
                  <a:srgbClr val="D9291A"/>
                </a:solidFill>
                <a:latin typeface="Calibri (MS) Bold"/>
                <a:ea typeface="Calibri (MS) Bold"/>
                <a:cs typeface="Calibri (MS) Bold"/>
                <a:sym typeface="Calibri (MS) Bold"/>
              </a:rPr>
              <a:t>CONSUMER PERSONA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113004" y="1028700"/>
            <a:ext cx="14004037" cy="9014306"/>
          </a:xfrm>
          <a:custGeom>
            <a:avLst/>
            <a:gdLst/>
            <a:ahLst/>
            <a:cxnLst/>
            <a:rect l="l" t="t" r="r" b="b"/>
            <a:pathLst>
              <a:path w="14004037" h="9014306">
                <a:moveTo>
                  <a:pt x="0" y="0"/>
                </a:moveTo>
                <a:lnTo>
                  <a:pt x="14004037" y="0"/>
                </a:lnTo>
                <a:lnTo>
                  <a:pt x="14004037" y="9014306"/>
                </a:lnTo>
                <a:lnTo>
                  <a:pt x="0" y="9014306"/>
                </a:lnTo>
                <a:lnTo>
                  <a:pt x="0" y="0"/>
                </a:lnTo>
                <a:close/>
              </a:path>
            </a:pathLst>
          </a:custGeom>
          <a:blipFill>
            <a:blip r:embed="rId2"/>
            <a:stretch>
              <a:fillRect t="-8257" b="-8257"/>
            </a:stretch>
          </a:blipFill>
        </p:spPr>
      </p:sp>
      <p:sp>
        <p:nvSpPr>
          <p:cNvPr id="3" name="TextBox 3"/>
          <p:cNvSpPr txBox="1"/>
          <p:nvPr/>
        </p:nvSpPr>
        <p:spPr>
          <a:xfrm>
            <a:off x="6509948" y="149449"/>
            <a:ext cx="5268105" cy="789514"/>
          </a:xfrm>
          <a:prstGeom prst="rect">
            <a:avLst/>
          </a:prstGeom>
        </p:spPr>
        <p:txBody>
          <a:bodyPr lIns="0" tIns="0" rIns="0" bIns="0" rtlCol="0" anchor="t">
            <a:spAutoFit/>
          </a:bodyPr>
          <a:lstStyle/>
          <a:p>
            <a:pPr algn="l">
              <a:lnSpc>
                <a:spcPts val="4901"/>
              </a:lnSpc>
            </a:pPr>
            <a:r>
              <a:rPr lang="en-US" sz="5327" b="1">
                <a:solidFill>
                  <a:srgbClr val="D9291A"/>
                </a:solidFill>
                <a:latin typeface="Calibri (MS) Bold"/>
                <a:ea typeface="Calibri (MS) Bold"/>
                <a:cs typeface="Calibri (MS) Bold"/>
                <a:sym typeface="Calibri (MS) Bold"/>
              </a:rPr>
              <a:t>4P’S FRAMEWORK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3300"/>
        </a:solidFill>
        <a:effectLst/>
      </p:bgPr>
    </p:bg>
    <p:spTree>
      <p:nvGrpSpPr>
        <p:cNvPr id="1" name=""/>
        <p:cNvGrpSpPr/>
        <p:nvPr/>
      </p:nvGrpSpPr>
      <p:grpSpPr>
        <a:xfrm>
          <a:off x="0" y="0"/>
          <a:ext cx="0" cy="0"/>
          <a:chOff x="0" y="0"/>
          <a:chExt cx="0" cy="0"/>
        </a:xfrm>
      </p:grpSpPr>
      <p:sp>
        <p:nvSpPr>
          <p:cNvPr id="2" name="Freeform 2"/>
          <p:cNvSpPr/>
          <p:nvPr/>
        </p:nvSpPr>
        <p:spPr>
          <a:xfrm>
            <a:off x="-2896417" y="-301688"/>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05199" y="-1294983"/>
            <a:ext cx="3065986" cy="3050695"/>
          </a:xfrm>
          <a:custGeom>
            <a:avLst/>
            <a:gdLst/>
            <a:ahLst/>
            <a:cxnLst/>
            <a:rect l="l" t="t" r="r" b="b"/>
            <a:pathLst>
              <a:path w="3065986" h="3050695">
                <a:moveTo>
                  <a:pt x="0" y="0"/>
                </a:moveTo>
                <a:lnTo>
                  <a:pt x="3065986" y="0"/>
                </a:lnTo>
                <a:lnTo>
                  <a:pt x="3065986" y="3050695"/>
                </a:lnTo>
                <a:lnTo>
                  <a:pt x="0" y="3050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050707">
            <a:off x="-4761305" y="7908452"/>
            <a:ext cx="6866993" cy="5317210"/>
          </a:xfrm>
          <a:custGeom>
            <a:avLst/>
            <a:gdLst/>
            <a:ahLst/>
            <a:cxnLst/>
            <a:rect l="l" t="t" r="r" b="b"/>
            <a:pathLst>
              <a:path w="6866993" h="5317210">
                <a:moveTo>
                  <a:pt x="0" y="0"/>
                </a:moveTo>
                <a:lnTo>
                  <a:pt x="6866993" y="0"/>
                </a:lnTo>
                <a:lnTo>
                  <a:pt x="6866993" y="5317210"/>
                </a:lnTo>
                <a:lnTo>
                  <a:pt x="0" y="53172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40723" y="1663912"/>
            <a:ext cx="10838447" cy="8128835"/>
          </a:xfrm>
          <a:custGeom>
            <a:avLst/>
            <a:gdLst/>
            <a:ahLst/>
            <a:cxnLst/>
            <a:rect l="l" t="t" r="r" b="b"/>
            <a:pathLst>
              <a:path w="10838447" h="8128835">
                <a:moveTo>
                  <a:pt x="0" y="0"/>
                </a:moveTo>
                <a:lnTo>
                  <a:pt x="10838447" y="0"/>
                </a:lnTo>
                <a:lnTo>
                  <a:pt x="10838447" y="8128835"/>
                </a:lnTo>
                <a:lnTo>
                  <a:pt x="0" y="8128835"/>
                </a:lnTo>
                <a:lnTo>
                  <a:pt x="0" y="0"/>
                </a:lnTo>
                <a:close/>
              </a:path>
            </a:pathLst>
          </a:custGeom>
          <a:blipFill>
            <a:blip r:embed="rId8"/>
            <a:stretch>
              <a:fillRect/>
            </a:stretch>
          </a:blipFill>
        </p:spPr>
      </p:sp>
      <p:sp>
        <p:nvSpPr>
          <p:cNvPr id="6" name="TextBox 6"/>
          <p:cNvSpPr txBox="1"/>
          <p:nvPr/>
        </p:nvSpPr>
        <p:spPr>
          <a:xfrm>
            <a:off x="2215601" y="312980"/>
            <a:ext cx="9831289" cy="1334622"/>
          </a:xfrm>
          <a:prstGeom prst="rect">
            <a:avLst/>
          </a:prstGeom>
        </p:spPr>
        <p:txBody>
          <a:bodyPr lIns="0" tIns="0" rIns="0" bIns="0" rtlCol="0" anchor="t">
            <a:spAutoFit/>
          </a:bodyPr>
          <a:lstStyle/>
          <a:p>
            <a:pPr algn="l">
              <a:lnSpc>
                <a:spcPts val="8095"/>
              </a:lnSpc>
            </a:pPr>
            <a:r>
              <a:rPr lang="en-US" sz="9753" b="1">
                <a:solidFill>
                  <a:srgbClr val="FFFFFF"/>
                </a:solidFill>
                <a:latin typeface="Calibri (MS) Bold"/>
                <a:ea typeface="Calibri (MS) Bold"/>
                <a:cs typeface="Calibri (MS) Bold"/>
                <a:sym typeface="Calibri (MS) Bold"/>
              </a:rPr>
              <a:t>SALE CHANNELS</a:t>
            </a:r>
          </a:p>
        </p:txBody>
      </p:sp>
      <p:sp>
        <p:nvSpPr>
          <p:cNvPr id="7" name="TextBox 7"/>
          <p:cNvSpPr txBox="1"/>
          <p:nvPr/>
        </p:nvSpPr>
        <p:spPr>
          <a:xfrm>
            <a:off x="11889953" y="1561877"/>
            <a:ext cx="6217196" cy="8230870"/>
          </a:xfrm>
          <a:prstGeom prst="rect">
            <a:avLst/>
          </a:prstGeom>
        </p:spPr>
        <p:txBody>
          <a:bodyPr lIns="0" tIns="0" rIns="0" bIns="0" rtlCol="0" anchor="t">
            <a:spAutoFit/>
          </a:bodyPr>
          <a:lstStyle/>
          <a:p>
            <a:pPr algn="l">
              <a:lnSpc>
                <a:spcPts val="3079"/>
              </a:lnSpc>
              <a:spcBef>
                <a:spcPct val="0"/>
              </a:spcBef>
            </a:pPr>
            <a:r>
              <a:rPr lang="en-US" sz="2199" b="1" u="sng">
                <a:solidFill>
                  <a:srgbClr val="FFFFFF"/>
                </a:solidFill>
                <a:latin typeface="Calibri (MS) Bold"/>
                <a:ea typeface="Calibri (MS) Bold"/>
                <a:cs typeface="Calibri (MS) Bold"/>
                <a:sym typeface="Calibri (MS) Bold"/>
              </a:rPr>
              <a:t>Digital Channels:</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Instagram: Reels, teen influencers, workout tips, challenges.</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TikTok: Trending flares-challenges, brief training videos and ideas for what to wear.</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YouTube: Workouts for beginners, ambassador features and community recaps.</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Opinion About Official Web &amp; APP：Event calender, product drops, blog post.</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Email &amp; Push Notifications: Updates on events, challenges and new drops.</a:t>
            </a:r>
          </a:p>
          <a:p>
            <a:pPr algn="l">
              <a:lnSpc>
                <a:spcPts val="3079"/>
              </a:lnSpc>
              <a:spcBef>
                <a:spcPct val="0"/>
              </a:spcBef>
            </a:pPr>
            <a:endParaRPr lang="en-US" sz="2199" b="1">
              <a:solidFill>
                <a:srgbClr val="FFFFFF"/>
              </a:solidFill>
              <a:latin typeface="Calibri (MS) Bold"/>
              <a:ea typeface="Calibri (MS) Bold"/>
              <a:cs typeface="Calibri (MS) Bold"/>
              <a:sym typeface="Calibri (MS) Bold"/>
            </a:endParaRPr>
          </a:p>
          <a:p>
            <a:pPr algn="l">
              <a:lnSpc>
                <a:spcPts val="3079"/>
              </a:lnSpc>
              <a:spcBef>
                <a:spcPct val="0"/>
              </a:spcBef>
            </a:pPr>
            <a:r>
              <a:rPr lang="en-US" sz="2199" b="1" u="sng">
                <a:solidFill>
                  <a:srgbClr val="FFFFFF"/>
                </a:solidFill>
                <a:latin typeface="Calibri (MS) Bold"/>
                <a:ea typeface="Calibri (MS) Bold"/>
                <a:cs typeface="Calibri (MS) Bold"/>
                <a:sym typeface="Calibri (MS) Bold"/>
              </a:rPr>
              <a:t>Offline Channels:</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Lululemon Stores as Community Hubs. </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Free kid-friendly yoga and HIIT sessions If your kid wants to challenge you in the fitness activity.</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Beginner classes to build confidence.</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Pop-up Events at schools, parks and other public locations.</a:t>
            </a:r>
          </a:p>
          <a:p>
            <a:pPr marL="474976" lvl="1" indent="-237488" algn="l">
              <a:lnSpc>
                <a:spcPts val="3079"/>
              </a:lnSpc>
              <a:buFont typeface="Arial"/>
              <a:buChar char="•"/>
            </a:pPr>
            <a:r>
              <a:rPr lang="en-US" sz="2199" b="1">
                <a:solidFill>
                  <a:srgbClr val="FFFFFF"/>
                </a:solidFill>
                <a:latin typeface="Calibri (MS) Bold"/>
                <a:ea typeface="Calibri (MS) Bold"/>
                <a:cs typeface="Calibri (MS) Bold"/>
                <a:sym typeface="Calibri (MS) Bold"/>
              </a:rPr>
              <a:t>Local Teen Ambassadors: Young athletes, dancers, runners, early fitness leaders.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8173329">
            <a:off x="10480211" y="3356538"/>
            <a:ext cx="4587464" cy="4826210"/>
          </a:xfrm>
          <a:custGeom>
            <a:avLst/>
            <a:gdLst/>
            <a:ahLst/>
            <a:cxnLst/>
            <a:rect l="l" t="t" r="r" b="b"/>
            <a:pathLst>
              <a:path w="4587464" h="4826210">
                <a:moveTo>
                  <a:pt x="0" y="0"/>
                </a:moveTo>
                <a:lnTo>
                  <a:pt x="4587464" y="0"/>
                </a:lnTo>
                <a:lnTo>
                  <a:pt x="4587464" y="4826211"/>
                </a:lnTo>
                <a:lnTo>
                  <a:pt x="0" y="4826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926729" y="2504490"/>
            <a:ext cx="8543043" cy="6753810"/>
          </a:xfrm>
          <a:prstGeom prst="rect">
            <a:avLst/>
          </a:prstGeom>
        </p:spPr>
        <p:txBody>
          <a:bodyPr lIns="0" tIns="0" rIns="0" bIns="0" rtlCol="0" anchor="t">
            <a:spAutoFit/>
          </a:bodyPr>
          <a:lstStyle/>
          <a:p>
            <a:pPr algn="l">
              <a:lnSpc>
                <a:spcPts val="3589"/>
              </a:lnSpc>
            </a:pPr>
            <a:r>
              <a:rPr lang="en-US" sz="2619" b="1">
                <a:solidFill>
                  <a:srgbClr val="CC3300"/>
                </a:solidFill>
                <a:latin typeface="Calibri (MS) Bold"/>
                <a:ea typeface="Calibri (MS) Bold"/>
                <a:cs typeface="Calibri (MS) Bold"/>
                <a:sym typeface="Calibri (MS) Bold"/>
              </a:rPr>
              <a:t>Step 1: Campaign Planning &amp; Goal Setting (Weeks 1–2)</a:t>
            </a:r>
          </a:p>
          <a:p>
            <a:pPr algn="l">
              <a:lnSpc>
                <a:spcPts val="3589"/>
              </a:lnSpc>
            </a:pPr>
            <a:endParaRPr lang="en-US" sz="2619" b="1">
              <a:solidFill>
                <a:srgbClr val="CC3300"/>
              </a:solidFill>
              <a:latin typeface="Calibri (MS) Bold"/>
              <a:ea typeface="Calibri (MS) Bold"/>
              <a:cs typeface="Calibri (MS) Bold"/>
              <a:sym typeface="Calibri (MS) Bold"/>
            </a:endParaRPr>
          </a:p>
          <a:p>
            <a:pPr algn="l">
              <a:lnSpc>
                <a:spcPts val="3589"/>
              </a:lnSpc>
            </a:pPr>
            <a:r>
              <a:rPr lang="en-US" sz="2619" b="1">
                <a:solidFill>
                  <a:srgbClr val="CC3300"/>
                </a:solidFill>
                <a:latin typeface="Calibri (MS) Bold"/>
                <a:ea typeface="Calibri (MS) Bold"/>
                <a:cs typeface="Calibri (MS) Bold"/>
                <a:sym typeface="Calibri (MS) Bold"/>
              </a:rPr>
              <a:t>Step 2: Creative Development (Weeks 2–4)</a:t>
            </a:r>
          </a:p>
          <a:p>
            <a:pPr algn="l">
              <a:lnSpc>
                <a:spcPts val="3589"/>
              </a:lnSpc>
            </a:pPr>
            <a:endParaRPr lang="en-US" sz="2619" b="1">
              <a:solidFill>
                <a:srgbClr val="CC3300"/>
              </a:solidFill>
              <a:latin typeface="Calibri (MS) Bold"/>
              <a:ea typeface="Calibri (MS) Bold"/>
              <a:cs typeface="Calibri (MS) Bold"/>
              <a:sym typeface="Calibri (MS) Bold"/>
            </a:endParaRPr>
          </a:p>
          <a:p>
            <a:pPr algn="l">
              <a:lnSpc>
                <a:spcPts val="3589"/>
              </a:lnSpc>
            </a:pPr>
            <a:r>
              <a:rPr lang="en-US" sz="2619" b="1">
                <a:solidFill>
                  <a:srgbClr val="CC3300"/>
                </a:solidFill>
                <a:latin typeface="Calibri (MS) Bold"/>
                <a:ea typeface="Calibri (MS) Bold"/>
                <a:cs typeface="Calibri (MS) Bold"/>
                <a:sym typeface="Calibri (MS) Bold"/>
              </a:rPr>
              <a:t>Step 3: Influencer &amp; Ambassador Onboarding (Weeks 3–6)</a:t>
            </a:r>
          </a:p>
          <a:p>
            <a:pPr algn="l">
              <a:lnSpc>
                <a:spcPts val="3589"/>
              </a:lnSpc>
            </a:pPr>
            <a:endParaRPr lang="en-US" sz="2619" b="1">
              <a:solidFill>
                <a:srgbClr val="CC3300"/>
              </a:solidFill>
              <a:latin typeface="Calibri (MS) Bold"/>
              <a:ea typeface="Calibri (MS) Bold"/>
              <a:cs typeface="Calibri (MS) Bold"/>
              <a:sym typeface="Calibri (MS) Bold"/>
            </a:endParaRPr>
          </a:p>
          <a:p>
            <a:pPr algn="l">
              <a:lnSpc>
                <a:spcPts val="3589"/>
              </a:lnSpc>
            </a:pPr>
            <a:r>
              <a:rPr lang="en-US" sz="2619" b="1">
                <a:solidFill>
                  <a:srgbClr val="CC3300"/>
                </a:solidFill>
                <a:latin typeface="Calibri (MS) Bold"/>
                <a:ea typeface="Calibri (MS) Bold"/>
                <a:cs typeface="Calibri (MS) Bold"/>
                <a:sym typeface="Calibri (MS) Bold"/>
              </a:rPr>
              <a:t>Step 4: Soft Launch – Teaser Phase (Week 6)</a:t>
            </a:r>
          </a:p>
          <a:p>
            <a:pPr algn="l">
              <a:lnSpc>
                <a:spcPts val="3589"/>
              </a:lnSpc>
            </a:pPr>
            <a:endParaRPr lang="en-US" sz="2619" b="1">
              <a:solidFill>
                <a:srgbClr val="CC3300"/>
              </a:solidFill>
              <a:latin typeface="Calibri (MS) Bold"/>
              <a:ea typeface="Calibri (MS) Bold"/>
              <a:cs typeface="Calibri (MS) Bold"/>
              <a:sym typeface="Calibri (MS) Bold"/>
            </a:endParaRPr>
          </a:p>
          <a:p>
            <a:pPr algn="l">
              <a:lnSpc>
                <a:spcPts val="3589"/>
              </a:lnSpc>
            </a:pPr>
            <a:r>
              <a:rPr lang="en-US" sz="2619" b="1">
                <a:solidFill>
                  <a:srgbClr val="CC3300"/>
                </a:solidFill>
                <a:latin typeface="Calibri (MS) Bold"/>
                <a:ea typeface="Calibri (MS) Bold"/>
                <a:cs typeface="Calibri (MS) Bold"/>
                <a:sym typeface="Calibri (MS) Bold"/>
              </a:rPr>
              <a:t>Step 5: Campaign Launch – “Legacy in Motion” (Week 7)</a:t>
            </a:r>
          </a:p>
          <a:p>
            <a:pPr algn="l">
              <a:lnSpc>
                <a:spcPts val="3589"/>
              </a:lnSpc>
            </a:pPr>
            <a:endParaRPr lang="en-US" sz="2619" b="1">
              <a:solidFill>
                <a:srgbClr val="CC3300"/>
              </a:solidFill>
              <a:latin typeface="Calibri (MS) Bold"/>
              <a:ea typeface="Calibri (MS) Bold"/>
              <a:cs typeface="Calibri (MS) Bold"/>
              <a:sym typeface="Calibri (MS) Bold"/>
            </a:endParaRPr>
          </a:p>
          <a:p>
            <a:pPr algn="l">
              <a:lnSpc>
                <a:spcPts val="3589"/>
              </a:lnSpc>
            </a:pPr>
            <a:r>
              <a:rPr lang="en-US" sz="2619" b="1">
                <a:solidFill>
                  <a:srgbClr val="CC3300"/>
                </a:solidFill>
                <a:latin typeface="Calibri (MS) Bold"/>
                <a:ea typeface="Calibri (MS) Bold"/>
                <a:cs typeface="Calibri (MS) Bold"/>
                <a:sym typeface="Calibri (MS) Bold"/>
              </a:rPr>
              <a:t>Step 6: Engagement &amp; Community Activation (Weeks 8–14)</a:t>
            </a:r>
          </a:p>
          <a:p>
            <a:pPr algn="l">
              <a:lnSpc>
                <a:spcPts val="3589"/>
              </a:lnSpc>
            </a:pPr>
            <a:endParaRPr lang="en-US" sz="2619" b="1">
              <a:solidFill>
                <a:srgbClr val="CC3300"/>
              </a:solidFill>
              <a:latin typeface="Calibri (MS) Bold"/>
              <a:ea typeface="Calibri (MS) Bold"/>
              <a:cs typeface="Calibri (MS) Bold"/>
              <a:sym typeface="Calibri (MS) Bold"/>
            </a:endParaRPr>
          </a:p>
          <a:p>
            <a:pPr algn="l">
              <a:lnSpc>
                <a:spcPts val="3589"/>
              </a:lnSpc>
            </a:pPr>
            <a:r>
              <a:rPr lang="en-US" sz="2619" b="1">
                <a:solidFill>
                  <a:srgbClr val="CC3300"/>
                </a:solidFill>
                <a:latin typeface="Calibri (MS) Bold"/>
                <a:ea typeface="Calibri (MS) Bold"/>
                <a:cs typeface="Calibri (MS) Bold"/>
                <a:sym typeface="Calibri (MS) Bold"/>
              </a:rPr>
              <a:t>Step 7: Performance Tracking &amp; Optimization (Ongoing)</a:t>
            </a:r>
          </a:p>
          <a:p>
            <a:pPr algn="l">
              <a:lnSpc>
                <a:spcPts val="3589"/>
              </a:lnSpc>
            </a:pPr>
            <a:endParaRPr lang="en-US" sz="2619" b="1">
              <a:solidFill>
                <a:srgbClr val="CC3300"/>
              </a:solidFill>
              <a:latin typeface="Calibri (MS) Bold"/>
              <a:ea typeface="Calibri (MS) Bold"/>
              <a:cs typeface="Calibri (MS) Bold"/>
              <a:sym typeface="Calibri (MS) Bold"/>
            </a:endParaRPr>
          </a:p>
          <a:p>
            <a:pPr algn="l">
              <a:lnSpc>
                <a:spcPts val="3589"/>
              </a:lnSpc>
            </a:pPr>
            <a:r>
              <a:rPr lang="en-US" sz="2619" b="1">
                <a:solidFill>
                  <a:srgbClr val="CC3300"/>
                </a:solidFill>
                <a:latin typeface="Calibri (MS) Bold"/>
                <a:ea typeface="Calibri (MS) Bold"/>
                <a:cs typeface="Calibri (MS) Bold"/>
                <a:sym typeface="Calibri (MS) Bold"/>
              </a:rPr>
              <a:t>Step 8: Campaign Wrap-Up &amp; Reporting (Final Week)</a:t>
            </a:r>
          </a:p>
        </p:txBody>
      </p:sp>
      <p:sp>
        <p:nvSpPr>
          <p:cNvPr id="4" name="TextBox 4"/>
          <p:cNvSpPr txBox="1"/>
          <p:nvPr/>
        </p:nvSpPr>
        <p:spPr>
          <a:xfrm>
            <a:off x="1677724" y="511864"/>
            <a:ext cx="14932553" cy="1928500"/>
          </a:xfrm>
          <a:prstGeom prst="rect">
            <a:avLst/>
          </a:prstGeom>
        </p:spPr>
        <p:txBody>
          <a:bodyPr lIns="0" tIns="0" rIns="0" bIns="0" rtlCol="0" anchor="t">
            <a:spAutoFit/>
          </a:bodyPr>
          <a:lstStyle/>
          <a:p>
            <a:pPr algn="ctr">
              <a:lnSpc>
                <a:spcPts val="6640"/>
              </a:lnSpc>
            </a:pPr>
            <a:r>
              <a:rPr lang="en-US" sz="8000" b="1">
                <a:solidFill>
                  <a:srgbClr val="D9291A"/>
                </a:solidFill>
                <a:latin typeface="Calibri (MS) Bold"/>
                <a:ea typeface="Calibri (MS) Bold"/>
                <a:cs typeface="Calibri (MS) Bold"/>
                <a:sym typeface="Calibri (MS) Bold"/>
              </a:rPr>
              <a:t>DIGITAL MARKETING CAMPAIGN EXECUTION STEPS</a:t>
            </a:r>
          </a:p>
        </p:txBody>
      </p:sp>
      <p:sp>
        <p:nvSpPr>
          <p:cNvPr id="5" name="Freeform 5"/>
          <p:cNvSpPr/>
          <p:nvPr/>
        </p:nvSpPr>
        <p:spPr>
          <a:xfrm>
            <a:off x="13855782" y="3894586"/>
            <a:ext cx="2754495" cy="2785835"/>
          </a:xfrm>
          <a:custGeom>
            <a:avLst/>
            <a:gdLst/>
            <a:ahLst/>
            <a:cxnLst/>
            <a:rect l="l" t="t" r="r" b="b"/>
            <a:pathLst>
              <a:path w="2754495" h="2785835">
                <a:moveTo>
                  <a:pt x="0" y="0"/>
                </a:moveTo>
                <a:lnTo>
                  <a:pt x="2754494" y="0"/>
                </a:lnTo>
                <a:lnTo>
                  <a:pt x="2754494" y="2785835"/>
                </a:lnTo>
                <a:lnTo>
                  <a:pt x="0" y="2785835"/>
                </a:lnTo>
                <a:lnTo>
                  <a:pt x="0" y="0"/>
                </a:lnTo>
                <a:close/>
              </a:path>
            </a:pathLst>
          </a:custGeom>
          <a:blipFill>
            <a:blip r:embed="rId4"/>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85676" y="8101140"/>
            <a:ext cx="3065986" cy="3050695"/>
          </a:xfrm>
          <a:custGeom>
            <a:avLst/>
            <a:gdLst/>
            <a:ahLst/>
            <a:cxnLst/>
            <a:rect l="l" t="t" r="r" b="b"/>
            <a:pathLst>
              <a:path w="3065986" h="3050695">
                <a:moveTo>
                  <a:pt x="0" y="0"/>
                </a:moveTo>
                <a:lnTo>
                  <a:pt x="3065987" y="0"/>
                </a:lnTo>
                <a:lnTo>
                  <a:pt x="3065987" y="3050694"/>
                </a:lnTo>
                <a:lnTo>
                  <a:pt x="0" y="3050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050707">
            <a:off x="13301404" y="6967882"/>
            <a:ext cx="6866993" cy="5317210"/>
          </a:xfrm>
          <a:custGeom>
            <a:avLst/>
            <a:gdLst/>
            <a:ahLst/>
            <a:cxnLst/>
            <a:rect l="l" t="t" r="r" b="b"/>
            <a:pathLst>
              <a:path w="6866993" h="5317210">
                <a:moveTo>
                  <a:pt x="0" y="0"/>
                </a:moveTo>
                <a:lnTo>
                  <a:pt x="6866992" y="0"/>
                </a:lnTo>
                <a:lnTo>
                  <a:pt x="6866992" y="5317210"/>
                </a:lnTo>
                <a:lnTo>
                  <a:pt x="0" y="5317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932445" y="-899094"/>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2170090" y="202041"/>
            <a:ext cx="2392892" cy="2392892"/>
          </a:xfrm>
          <a:custGeom>
            <a:avLst/>
            <a:gdLst/>
            <a:ahLst/>
            <a:cxnLst/>
            <a:rect l="l" t="t" r="r" b="b"/>
            <a:pathLst>
              <a:path w="2392892" h="2392892">
                <a:moveTo>
                  <a:pt x="0" y="0"/>
                </a:moveTo>
                <a:lnTo>
                  <a:pt x="2392891" y="0"/>
                </a:lnTo>
                <a:lnTo>
                  <a:pt x="2392891" y="2392891"/>
                </a:lnTo>
                <a:lnTo>
                  <a:pt x="0" y="23928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6209230" y="6412140"/>
            <a:ext cx="2643971" cy="2967723"/>
          </a:xfrm>
          <a:custGeom>
            <a:avLst/>
            <a:gdLst/>
            <a:ahLst/>
            <a:cxnLst/>
            <a:rect l="l" t="t" r="r" b="b"/>
            <a:pathLst>
              <a:path w="2643971" h="2967723">
                <a:moveTo>
                  <a:pt x="0" y="0"/>
                </a:moveTo>
                <a:lnTo>
                  <a:pt x="2643972" y="0"/>
                </a:lnTo>
                <a:lnTo>
                  <a:pt x="2643972" y="2967723"/>
                </a:lnTo>
                <a:lnTo>
                  <a:pt x="0" y="29677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478127" y="1913769"/>
            <a:ext cx="8755877" cy="5637657"/>
          </a:xfrm>
          <a:prstGeom prst="rect">
            <a:avLst/>
          </a:prstGeom>
        </p:spPr>
        <p:txBody>
          <a:bodyPr lIns="0" tIns="0" rIns="0" bIns="0" rtlCol="0" anchor="t">
            <a:spAutoFit/>
          </a:bodyPr>
          <a:lstStyle/>
          <a:p>
            <a:pPr algn="l">
              <a:lnSpc>
                <a:spcPts val="3699"/>
              </a:lnSpc>
            </a:pPr>
            <a:r>
              <a:rPr lang="en-US" sz="2700" b="1" u="sng">
                <a:solidFill>
                  <a:srgbClr val="FFFFFF"/>
                </a:solidFill>
                <a:latin typeface="Calibri (MS) Bold"/>
                <a:ea typeface="Calibri (MS) Bold"/>
                <a:cs typeface="Calibri (MS) Bold"/>
                <a:sym typeface="Calibri (MS) Bold"/>
              </a:rPr>
              <a:t>Hero Content Series:</a:t>
            </a:r>
          </a:p>
          <a:p>
            <a:pPr marL="582930" lvl="1" indent="-291465" algn="l">
              <a:lnSpc>
                <a:spcPts val="3699"/>
              </a:lnSpc>
              <a:buFont typeface="Arial"/>
              <a:buChar char="•"/>
            </a:pPr>
            <a:r>
              <a:rPr lang="en-US" sz="2700" b="1">
                <a:solidFill>
                  <a:srgbClr val="FFFFFF"/>
                </a:solidFill>
                <a:latin typeface="Calibri (MS) Bold"/>
                <a:ea typeface="Calibri (MS) Bold"/>
                <a:cs typeface="Calibri (MS) Bold"/>
                <a:sym typeface="Calibri (MS) Bold"/>
              </a:rPr>
              <a:t>“lululemon Rewind” – Weekly throwbacks to iconic sports moments</a:t>
            </a:r>
          </a:p>
          <a:p>
            <a:pPr marL="582930" lvl="1" indent="-291465" algn="l">
              <a:lnSpc>
                <a:spcPts val="3699"/>
              </a:lnSpc>
              <a:buFont typeface="Arial"/>
              <a:buChar char="•"/>
            </a:pPr>
            <a:r>
              <a:rPr lang="en-US" sz="2700" b="1">
                <a:solidFill>
                  <a:srgbClr val="FFFFFF"/>
                </a:solidFill>
                <a:latin typeface="Calibri (MS) Bold"/>
                <a:ea typeface="Calibri (MS) Bold"/>
                <a:cs typeface="Calibri (MS) Bold"/>
                <a:sym typeface="Calibri (MS) Bold"/>
              </a:rPr>
              <a:t>“Styled by You” – campaign with fan-submitted outfits</a:t>
            </a:r>
          </a:p>
          <a:p>
            <a:pPr marL="582930" lvl="1" indent="-291465" algn="l">
              <a:lnSpc>
                <a:spcPts val="3699"/>
              </a:lnSpc>
              <a:buFont typeface="Arial"/>
              <a:buChar char="•"/>
            </a:pPr>
            <a:r>
              <a:rPr lang="en-US" sz="2700" b="1">
                <a:solidFill>
                  <a:srgbClr val="FFFFFF"/>
                </a:solidFill>
                <a:latin typeface="Calibri (MS) Bold"/>
                <a:ea typeface="Calibri (MS) Bold"/>
                <a:cs typeface="Calibri (MS) Bold"/>
                <a:sym typeface="Calibri (MS) Bold"/>
              </a:rPr>
              <a:t>“Winning Starts Within” – Mental wellness stories from athletes</a:t>
            </a:r>
          </a:p>
          <a:p>
            <a:pPr marL="582930" lvl="1" indent="-291465" algn="l">
              <a:lnSpc>
                <a:spcPts val="3699"/>
              </a:lnSpc>
              <a:buFont typeface="Arial"/>
              <a:buChar char="•"/>
            </a:pPr>
            <a:r>
              <a:rPr lang="en-US" sz="2700" b="1">
                <a:solidFill>
                  <a:srgbClr val="FFFFFF"/>
                </a:solidFill>
                <a:latin typeface="Calibri (MS) Bold"/>
                <a:ea typeface="Calibri (MS) Bold"/>
                <a:cs typeface="Calibri (MS) Bold"/>
                <a:sym typeface="Calibri (MS) Bold"/>
              </a:rPr>
              <a:t>“lululemon x Creators” – Micro-influencer styling challenges</a:t>
            </a:r>
          </a:p>
          <a:p>
            <a:pPr algn="l">
              <a:lnSpc>
                <a:spcPts val="3699"/>
              </a:lnSpc>
            </a:pPr>
            <a:r>
              <a:rPr lang="en-US" sz="2700" b="1" u="sng">
                <a:solidFill>
                  <a:srgbClr val="FFFFFF"/>
                </a:solidFill>
                <a:latin typeface="Calibri (MS) Bold"/>
                <a:ea typeface="Calibri (MS) Bold"/>
                <a:cs typeface="Calibri (MS) Bold"/>
                <a:sym typeface="Calibri (MS) Bold"/>
              </a:rPr>
              <a:t>Conversion Boosters:</a:t>
            </a:r>
          </a:p>
          <a:p>
            <a:pPr marL="582930" lvl="1" indent="-291465" algn="l">
              <a:lnSpc>
                <a:spcPts val="3699"/>
              </a:lnSpc>
              <a:buFont typeface="Arial"/>
              <a:buChar char="•"/>
            </a:pPr>
            <a:r>
              <a:rPr lang="en-US" sz="2700" b="1">
                <a:solidFill>
                  <a:srgbClr val="FFFFFF"/>
                </a:solidFill>
                <a:latin typeface="Calibri (MS) Bold"/>
                <a:ea typeface="Calibri (MS) Bold"/>
                <a:cs typeface="Calibri (MS) Bold"/>
                <a:sym typeface="Calibri (MS) Bold"/>
              </a:rPr>
              <a:t>Countdown timers for drops</a:t>
            </a:r>
          </a:p>
          <a:p>
            <a:pPr marL="582930" lvl="1" indent="-291465" algn="l">
              <a:lnSpc>
                <a:spcPts val="3699"/>
              </a:lnSpc>
              <a:buFont typeface="Arial"/>
              <a:buChar char="•"/>
            </a:pPr>
            <a:r>
              <a:rPr lang="en-US" sz="2700" b="1">
                <a:solidFill>
                  <a:srgbClr val="FFFFFF"/>
                </a:solidFill>
                <a:latin typeface="Calibri (MS) Bold"/>
                <a:ea typeface="Calibri (MS) Bold"/>
                <a:cs typeface="Calibri (MS) Bold"/>
                <a:sym typeface="Calibri (MS) Bold"/>
              </a:rPr>
              <a:t>Geo-targeted ads for pop-ups</a:t>
            </a:r>
          </a:p>
          <a:p>
            <a:pPr marL="582930" lvl="1" indent="-291465" algn="l">
              <a:lnSpc>
                <a:spcPts val="3699"/>
              </a:lnSpc>
              <a:buFont typeface="Arial"/>
              <a:buChar char="•"/>
            </a:pPr>
            <a:r>
              <a:rPr lang="en-US" sz="2700" b="1">
                <a:solidFill>
                  <a:srgbClr val="FFFFFF"/>
                </a:solidFill>
                <a:latin typeface="Calibri (MS) Bold"/>
                <a:ea typeface="Calibri (MS) Bold"/>
                <a:cs typeface="Calibri (MS) Bold"/>
                <a:sym typeface="Calibri (MS) Bold"/>
              </a:rPr>
              <a:t>Loyalty program: “lulu Club”</a:t>
            </a:r>
          </a:p>
        </p:txBody>
      </p:sp>
      <p:sp>
        <p:nvSpPr>
          <p:cNvPr id="9" name="TextBox 9"/>
          <p:cNvSpPr txBox="1"/>
          <p:nvPr/>
        </p:nvSpPr>
        <p:spPr>
          <a:xfrm>
            <a:off x="1028700" y="562432"/>
            <a:ext cx="11742846" cy="1334622"/>
          </a:xfrm>
          <a:prstGeom prst="rect">
            <a:avLst/>
          </a:prstGeom>
        </p:spPr>
        <p:txBody>
          <a:bodyPr lIns="0" tIns="0" rIns="0" bIns="0" rtlCol="0" anchor="t">
            <a:spAutoFit/>
          </a:bodyPr>
          <a:lstStyle/>
          <a:p>
            <a:pPr algn="l">
              <a:lnSpc>
                <a:spcPts val="8095"/>
              </a:lnSpc>
            </a:pPr>
            <a:r>
              <a:rPr lang="en-US" sz="9753" b="1">
                <a:solidFill>
                  <a:srgbClr val="FFFFFF"/>
                </a:solidFill>
                <a:latin typeface="Calibri (MS) Bold"/>
                <a:ea typeface="Calibri (MS) Bold"/>
                <a:cs typeface="Calibri (MS) Bold"/>
                <a:sym typeface="Calibri (MS) Bold"/>
              </a:rPr>
              <a:t>CONTENT STRATEGY</a:t>
            </a:r>
          </a:p>
        </p:txBody>
      </p:sp>
      <p:sp>
        <p:nvSpPr>
          <p:cNvPr id="10" name="TextBox 10"/>
          <p:cNvSpPr txBox="1"/>
          <p:nvPr/>
        </p:nvSpPr>
        <p:spPr>
          <a:xfrm>
            <a:off x="9459227" y="2356834"/>
            <a:ext cx="8459368" cy="7504557"/>
          </a:xfrm>
          <a:prstGeom prst="rect">
            <a:avLst/>
          </a:prstGeom>
        </p:spPr>
        <p:txBody>
          <a:bodyPr lIns="0" tIns="0" rIns="0" bIns="0" rtlCol="0" anchor="t">
            <a:spAutoFit/>
          </a:bodyPr>
          <a:lstStyle/>
          <a:p>
            <a:pPr algn="l">
              <a:lnSpc>
                <a:spcPts val="3698"/>
              </a:lnSpc>
            </a:pPr>
            <a:r>
              <a:rPr lang="en-US" sz="2699" b="1" u="sng">
                <a:solidFill>
                  <a:srgbClr val="FFFFFF"/>
                </a:solidFill>
                <a:latin typeface="Calibri (MS) Bold"/>
                <a:ea typeface="Calibri (MS) Bold"/>
                <a:cs typeface="Calibri (MS) Bold"/>
                <a:sym typeface="Calibri (MS) Bold"/>
              </a:rPr>
              <a:t>Pillars: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Inspiring fitness stories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Tutorials &amp; challenges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“Train with me” clips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Behind-the-scenes at Lululemon</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Body positivity and inclusivity</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User Generated Content (UGC) fitness transformations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Weekly “LuluFit Friday” tips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Show everyday “gym-to-street” outfit ideas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Promotions for “Bring a Friend” classes</a:t>
            </a:r>
          </a:p>
          <a:p>
            <a:pPr algn="l">
              <a:lnSpc>
                <a:spcPts val="3698"/>
              </a:lnSpc>
            </a:pPr>
            <a:r>
              <a:rPr lang="en-US" sz="2699" b="1" u="sng">
                <a:solidFill>
                  <a:srgbClr val="FFFFFF"/>
                </a:solidFill>
                <a:latin typeface="Calibri (MS) Bold"/>
                <a:ea typeface="Calibri (MS) Bold"/>
                <a:cs typeface="Calibri (MS) Bold"/>
                <a:sym typeface="Calibri (MS) Bold"/>
              </a:rPr>
              <a:t>Formats: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Short-form video</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AR try-on filters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Digital workout playlists</a:t>
            </a:r>
          </a:p>
          <a:p>
            <a:pPr marL="582925" lvl="1" indent="-291463" algn="l">
              <a:lnSpc>
                <a:spcPts val="3698"/>
              </a:lnSpc>
              <a:buFont typeface="Arial"/>
              <a:buChar char="•"/>
            </a:pPr>
            <a:r>
              <a:rPr lang="en-US" sz="2699" b="1">
                <a:solidFill>
                  <a:srgbClr val="FFFFFF"/>
                </a:solidFill>
                <a:latin typeface="Calibri (MS) Bold"/>
                <a:ea typeface="Calibri (MS) Bold"/>
                <a:cs typeface="Calibri (MS) Bold"/>
                <a:sym typeface="Calibri (MS) Bold"/>
              </a:rPr>
              <a:t>Creator collabs(collabrator)</a:t>
            </a:r>
          </a:p>
          <a:p>
            <a:pPr algn="l">
              <a:lnSpc>
                <a:spcPts val="3698"/>
              </a:lnSpc>
            </a:pPr>
            <a:endParaRPr lang="en-US" sz="2699" b="1">
              <a:solidFill>
                <a:srgbClr val="FFFFFF"/>
              </a:solidFill>
              <a:latin typeface="Calibri (MS) Bold"/>
              <a:ea typeface="Calibri (MS) Bold"/>
              <a:cs typeface="Calibri (MS) Bold"/>
              <a:sym typeface="Calibri (M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87463" y="413777"/>
            <a:ext cx="14932553" cy="1090300"/>
          </a:xfrm>
          <a:prstGeom prst="rect">
            <a:avLst/>
          </a:prstGeom>
        </p:spPr>
        <p:txBody>
          <a:bodyPr lIns="0" tIns="0" rIns="0" bIns="0" rtlCol="0" anchor="t">
            <a:spAutoFit/>
          </a:bodyPr>
          <a:lstStyle/>
          <a:p>
            <a:pPr algn="l">
              <a:lnSpc>
                <a:spcPts val="6640"/>
              </a:lnSpc>
            </a:pPr>
            <a:r>
              <a:rPr lang="en-US" sz="8000" b="1">
                <a:solidFill>
                  <a:srgbClr val="D9291A"/>
                </a:solidFill>
                <a:latin typeface="Calibri (MS) Bold"/>
                <a:ea typeface="Calibri (MS) Bold"/>
                <a:cs typeface="Calibri (MS) Bold"/>
                <a:sym typeface="Calibri (MS) Bold"/>
              </a:rPr>
              <a:t>KEY PERFORMANCE INDICATORS</a:t>
            </a:r>
          </a:p>
        </p:txBody>
      </p:sp>
      <p:sp>
        <p:nvSpPr>
          <p:cNvPr id="3" name="TextBox 3"/>
          <p:cNvSpPr txBox="1"/>
          <p:nvPr/>
        </p:nvSpPr>
        <p:spPr>
          <a:xfrm>
            <a:off x="578602" y="1847623"/>
            <a:ext cx="17323239" cy="8096835"/>
          </a:xfrm>
          <a:prstGeom prst="rect">
            <a:avLst/>
          </a:prstGeom>
        </p:spPr>
        <p:txBody>
          <a:bodyPr lIns="0" tIns="0" rIns="0" bIns="0" rtlCol="0" anchor="t">
            <a:spAutoFit/>
          </a:bodyPr>
          <a:lstStyle/>
          <a:p>
            <a:pPr algn="l">
              <a:lnSpc>
                <a:spcPts val="3589"/>
              </a:lnSpc>
            </a:pPr>
            <a:r>
              <a:rPr lang="en-US" sz="2619" b="1" u="sng">
                <a:solidFill>
                  <a:srgbClr val="CC3300"/>
                </a:solidFill>
                <a:latin typeface="Calibri (MS) Bold"/>
                <a:ea typeface="Calibri (MS) Bold"/>
                <a:cs typeface="Calibri (MS) Bold"/>
                <a:sym typeface="Calibri (MS) Bold"/>
              </a:rPr>
              <a:t>Digital KPIs</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Engagement rate on Instagram and TikTok</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Amount of UGC using official hashtags</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Website/App traffic to community and event sections</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Conversion from social content to product pages</a:t>
            </a:r>
          </a:p>
          <a:p>
            <a:pPr algn="l">
              <a:lnSpc>
                <a:spcPts val="3589"/>
              </a:lnSpc>
            </a:pPr>
            <a:r>
              <a:rPr lang="en-US" sz="2619" b="1" u="sng">
                <a:solidFill>
                  <a:srgbClr val="CC3300"/>
                </a:solidFill>
                <a:latin typeface="Calibri (MS) Bold"/>
                <a:ea typeface="Calibri (MS) Bold"/>
                <a:cs typeface="Calibri (MS) Bold"/>
                <a:sym typeface="Calibri (MS) Bold"/>
              </a:rPr>
              <a:t>Community KPIs</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Attendance at teen-focused events</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Growth of the teen ambassador network</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Repeat purchase rate for the teen segment</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Loyalty program sign-ups (ages 18–45)</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Sentiment analysis (brand perception among teens)</a:t>
            </a:r>
          </a:p>
          <a:p>
            <a:pPr algn="l">
              <a:lnSpc>
                <a:spcPts val="3589"/>
              </a:lnSpc>
            </a:pPr>
            <a:r>
              <a:rPr lang="en-US" sz="2619" b="1" u="sng">
                <a:solidFill>
                  <a:srgbClr val="CC3300"/>
                </a:solidFill>
                <a:latin typeface="Calibri (MS) Bold"/>
                <a:ea typeface="Calibri (MS) Bold"/>
                <a:cs typeface="Calibri (MS) Bold"/>
                <a:sym typeface="Calibri (MS) Bold"/>
              </a:rPr>
              <a:t>Influencer KPIs</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Engagement and sales impact of teen ambassadors</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Code-based sales tracking</a:t>
            </a:r>
          </a:p>
          <a:p>
            <a:pPr marL="565653" lvl="1" indent="-282826" algn="l">
              <a:lnSpc>
                <a:spcPts val="3589"/>
              </a:lnSpc>
              <a:buFont typeface="Arial"/>
              <a:buChar char="•"/>
            </a:pPr>
            <a:r>
              <a:rPr lang="en-US" sz="2619" b="1">
                <a:solidFill>
                  <a:srgbClr val="CC3300"/>
                </a:solidFill>
                <a:latin typeface="Calibri (MS) Bold"/>
                <a:ea typeface="Calibri (MS) Bold"/>
                <a:cs typeface="Calibri (MS) Bold"/>
                <a:sym typeface="Calibri (MS) Bold"/>
              </a:rPr>
              <a:t>Event turnout driven by influencers</a:t>
            </a:r>
          </a:p>
          <a:p>
            <a:pPr algn="l">
              <a:lnSpc>
                <a:spcPts val="3589"/>
              </a:lnSpc>
            </a:pPr>
            <a:endParaRPr lang="en-US" sz="2619" b="1">
              <a:solidFill>
                <a:srgbClr val="CC3300"/>
              </a:solidFill>
              <a:latin typeface="Calibri (MS) Bold"/>
              <a:ea typeface="Calibri (MS) Bold"/>
              <a:cs typeface="Calibri (MS) Bold"/>
              <a:sym typeface="Calibri (MS) Bold"/>
            </a:endParaRPr>
          </a:p>
          <a:p>
            <a:pPr algn="l">
              <a:lnSpc>
                <a:spcPts val="3589"/>
              </a:lnSpc>
            </a:pPr>
            <a:r>
              <a:rPr lang="en-US" sz="2619" b="1">
                <a:solidFill>
                  <a:srgbClr val="CC3300"/>
                </a:solidFill>
                <a:latin typeface="Calibri (MS) Bold"/>
                <a:ea typeface="Calibri (MS) Bold"/>
                <a:cs typeface="Calibri (MS) Bold"/>
                <a:sym typeface="Calibri (MS) Bold"/>
              </a:rPr>
              <a:t>“These KPIs collectively measure community growth, brand engagement, and long-term loyalty within the segmentation.”</a:t>
            </a:r>
          </a:p>
          <a:p>
            <a:pPr algn="l">
              <a:lnSpc>
                <a:spcPts val="3589"/>
              </a:lnSpc>
            </a:pPr>
            <a:endParaRPr lang="en-US" sz="2619" b="1">
              <a:solidFill>
                <a:srgbClr val="CC3300"/>
              </a:solidFill>
              <a:latin typeface="Calibri (MS) Bold"/>
              <a:ea typeface="Calibri (MS) Bold"/>
              <a:cs typeface="Calibri (MS) Bold"/>
              <a:sym typeface="Calibri (MS) Bold"/>
            </a:endParaRPr>
          </a:p>
        </p:txBody>
      </p:sp>
      <p:grpSp>
        <p:nvGrpSpPr>
          <p:cNvPr id="4" name="Group 4"/>
          <p:cNvGrpSpPr/>
          <p:nvPr/>
        </p:nvGrpSpPr>
        <p:grpSpPr>
          <a:xfrm>
            <a:off x="10272293" y="2343956"/>
            <a:ext cx="6177434" cy="6177434"/>
            <a:chOff x="0" y="0"/>
            <a:chExt cx="8236579" cy="8236579"/>
          </a:xfrm>
        </p:grpSpPr>
        <p:grpSp>
          <p:nvGrpSpPr>
            <p:cNvPr id="5" name="Group 5"/>
            <p:cNvGrpSpPr>
              <a:grpSpLocks noChangeAspect="1"/>
            </p:cNvGrpSpPr>
            <p:nvPr/>
          </p:nvGrpSpPr>
          <p:grpSpPr>
            <a:xfrm>
              <a:off x="0" y="0"/>
              <a:ext cx="8236579" cy="8236579"/>
              <a:chOff x="0" y="0"/>
              <a:chExt cx="14840029" cy="14840029"/>
            </a:xfrm>
          </p:grpSpPr>
          <p:sp>
            <p:nvSpPr>
              <p:cNvPr id="6" name="Freeform 6"/>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EA614B"/>
              </a:solidFill>
            </p:spPr>
          </p:sp>
          <p:sp>
            <p:nvSpPr>
              <p:cNvPr id="7" name="Freeform 7"/>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id="8" name="Freeform 8"/>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solidFill>
                <a:srgbClr val="CC3300"/>
              </a:solidFill>
              <a:ln w="12700">
                <a:solidFill>
                  <a:srgbClr val="000000"/>
                </a:solidFill>
              </a:ln>
            </p:spPr>
          </p:sp>
        </p:grpSp>
        <p:sp>
          <p:nvSpPr>
            <p:cNvPr id="9" name="Freeform 9"/>
            <p:cNvSpPr/>
            <p:nvPr/>
          </p:nvSpPr>
          <p:spPr>
            <a:xfrm>
              <a:off x="1259085" y="1201224"/>
              <a:ext cx="5718408" cy="5486400"/>
            </a:xfrm>
            <a:custGeom>
              <a:avLst/>
              <a:gdLst/>
              <a:ahLst/>
              <a:cxnLst/>
              <a:rect l="l" t="t" r="r" b="b"/>
              <a:pathLst>
                <a:path w="5718408" h="5486400">
                  <a:moveTo>
                    <a:pt x="0" y="0"/>
                  </a:moveTo>
                  <a:lnTo>
                    <a:pt x="5718408" y="0"/>
                  </a:lnTo>
                  <a:lnTo>
                    <a:pt x="571840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a:off x="14683116" y="193793"/>
            <a:ext cx="2339925" cy="2339925"/>
          </a:xfrm>
          <a:custGeom>
            <a:avLst/>
            <a:gdLst/>
            <a:ahLst/>
            <a:cxnLst/>
            <a:rect l="l" t="t" r="r" b="b"/>
            <a:pathLst>
              <a:path w="2339925" h="2339925">
                <a:moveTo>
                  <a:pt x="0" y="0"/>
                </a:moveTo>
                <a:lnTo>
                  <a:pt x="2339925" y="0"/>
                </a:lnTo>
                <a:lnTo>
                  <a:pt x="2339925" y="2339926"/>
                </a:lnTo>
                <a:lnTo>
                  <a:pt x="0" y="23399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323159" y="-994693"/>
            <a:ext cx="6866993" cy="5317210"/>
          </a:xfrm>
          <a:custGeom>
            <a:avLst/>
            <a:gdLst/>
            <a:ahLst/>
            <a:cxnLst/>
            <a:rect l="l" t="t" r="r" b="b"/>
            <a:pathLst>
              <a:path w="6866993" h="5317210">
                <a:moveTo>
                  <a:pt x="0" y="0"/>
                </a:moveTo>
                <a:lnTo>
                  <a:pt x="6866993" y="0"/>
                </a:lnTo>
                <a:lnTo>
                  <a:pt x="6866993" y="5317210"/>
                </a:lnTo>
                <a:lnTo>
                  <a:pt x="0" y="5317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9253" y="-994693"/>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52386" y="7546958"/>
            <a:ext cx="3065986" cy="3050695"/>
          </a:xfrm>
          <a:custGeom>
            <a:avLst/>
            <a:gdLst/>
            <a:ahLst/>
            <a:cxnLst/>
            <a:rect l="l" t="t" r="r" b="b"/>
            <a:pathLst>
              <a:path w="3065986" h="3050695">
                <a:moveTo>
                  <a:pt x="0" y="0"/>
                </a:moveTo>
                <a:lnTo>
                  <a:pt x="3065987" y="0"/>
                </a:lnTo>
                <a:lnTo>
                  <a:pt x="3065987" y="3050694"/>
                </a:lnTo>
                <a:lnTo>
                  <a:pt x="0" y="3050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35121" y="8551500"/>
            <a:ext cx="706800" cy="706800"/>
          </a:xfrm>
          <a:custGeom>
            <a:avLst/>
            <a:gdLst/>
            <a:ahLst/>
            <a:cxnLst/>
            <a:rect l="l" t="t" r="r" b="b"/>
            <a:pathLst>
              <a:path w="706800" h="706800">
                <a:moveTo>
                  <a:pt x="0" y="0"/>
                </a:moveTo>
                <a:lnTo>
                  <a:pt x="706800" y="0"/>
                </a:lnTo>
                <a:lnTo>
                  <a:pt x="706800" y="706800"/>
                </a:lnTo>
                <a:lnTo>
                  <a:pt x="0" y="706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95418" y="1440660"/>
            <a:ext cx="446502" cy="446502"/>
          </a:xfrm>
          <a:custGeom>
            <a:avLst/>
            <a:gdLst/>
            <a:ahLst/>
            <a:cxnLst/>
            <a:rect l="l" t="t" r="r" b="b"/>
            <a:pathLst>
              <a:path w="446502" h="446502">
                <a:moveTo>
                  <a:pt x="0" y="0"/>
                </a:moveTo>
                <a:lnTo>
                  <a:pt x="446503" y="0"/>
                </a:lnTo>
                <a:lnTo>
                  <a:pt x="446503" y="446503"/>
                </a:lnTo>
                <a:lnTo>
                  <a:pt x="0" y="4465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6542919" y="1440660"/>
            <a:ext cx="4694114" cy="2057694"/>
          </a:xfrm>
          <a:custGeom>
            <a:avLst/>
            <a:gdLst/>
            <a:ahLst/>
            <a:cxnLst/>
            <a:rect l="l" t="t" r="r" b="b"/>
            <a:pathLst>
              <a:path w="4694114" h="2057694">
                <a:moveTo>
                  <a:pt x="0" y="0"/>
                </a:moveTo>
                <a:lnTo>
                  <a:pt x="4694114" y="0"/>
                </a:lnTo>
                <a:lnTo>
                  <a:pt x="4694114" y="2057694"/>
                </a:lnTo>
                <a:lnTo>
                  <a:pt x="0" y="2057694"/>
                </a:lnTo>
                <a:lnTo>
                  <a:pt x="0" y="0"/>
                </a:lnTo>
                <a:close/>
              </a:path>
            </a:pathLst>
          </a:custGeom>
          <a:blipFill>
            <a:blip r:embed="rId10"/>
            <a:stretch>
              <a:fillRect/>
            </a:stretch>
          </a:blipFill>
        </p:spPr>
      </p:sp>
      <p:graphicFrame>
        <p:nvGraphicFramePr>
          <p:cNvPr id="8" name="Table 8"/>
          <p:cNvGraphicFramePr>
            <a:graphicFrameLocks noGrp="1"/>
          </p:cNvGraphicFramePr>
          <p:nvPr/>
        </p:nvGraphicFramePr>
        <p:xfrm>
          <a:off x="3447388" y="3803772"/>
          <a:ext cx="11393225" cy="5619749"/>
        </p:xfrm>
        <a:graphic>
          <a:graphicData uri="http://schemas.openxmlformats.org/drawingml/2006/table">
            <a:tbl>
              <a:tblPr/>
              <a:tblGrid>
                <a:gridCol w="2657201">
                  <a:extLst>
                    <a:ext uri="{9D8B030D-6E8A-4147-A177-3AD203B41FA5}">
                      <a16:colId xmlns:a16="http://schemas.microsoft.com/office/drawing/2014/main" val="20000"/>
                    </a:ext>
                  </a:extLst>
                </a:gridCol>
                <a:gridCol w="8736024">
                  <a:extLst>
                    <a:ext uri="{9D8B030D-6E8A-4147-A177-3AD203B41FA5}">
                      <a16:colId xmlns:a16="http://schemas.microsoft.com/office/drawing/2014/main" val="20001"/>
                    </a:ext>
                  </a:extLst>
                </a:gridCol>
              </a:tblGrid>
              <a:tr h="2669381">
                <a:tc>
                  <a:txBody>
                    <a:bodyPr/>
                    <a:lstStyle/>
                    <a:p>
                      <a:pPr algn="ctr">
                        <a:lnSpc>
                          <a:spcPts val="4200"/>
                        </a:lnSpc>
                        <a:defRPr/>
                      </a:pPr>
                      <a:r>
                        <a:rPr lang="en-US" sz="3000" b="1">
                          <a:solidFill>
                            <a:srgbClr val="000000"/>
                          </a:solidFill>
                          <a:latin typeface="Calibri (MS) Bold"/>
                          <a:ea typeface="Calibri (MS) Bold"/>
                          <a:cs typeface="Calibri (MS) Bold"/>
                          <a:sym typeface="Calibri (MS) Bold"/>
                        </a:rPr>
                        <a:t>Presented By:</a:t>
                      </a:r>
                      <a:endParaRPr lang="en-US" sz="1100"/>
                    </a:p>
                  </a:txBody>
                  <a:tcPr marL="142875" marR="142875" marT="142875" marB="1428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solidFill>
                      <a:srgbClr val="EA614B"/>
                    </a:solidFill>
                  </a:tcPr>
                </a:tc>
                <a:tc>
                  <a:txBody>
                    <a:bodyPr/>
                    <a:lstStyle/>
                    <a:p>
                      <a:pPr marL="647700" lvl="1" indent="-323850" algn="l">
                        <a:lnSpc>
                          <a:spcPts val="4200"/>
                        </a:lnSpc>
                        <a:buAutoNum type="arabicPeriod"/>
                        <a:defRPr/>
                      </a:pPr>
                      <a:r>
                        <a:rPr lang="en-US" sz="3000" b="1">
                          <a:solidFill>
                            <a:srgbClr val="000000"/>
                          </a:solidFill>
                          <a:latin typeface="Calibri (MS) Bold"/>
                          <a:ea typeface="Calibri (MS) Bold"/>
                          <a:cs typeface="Calibri (MS) Bold"/>
                          <a:sym typeface="Calibri (MS) Bold"/>
                        </a:rPr>
                        <a:t>Carl Jhon Odicta (GH1043274)</a:t>
                      </a:r>
                      <a:endParaRPr lang="en-US" sz="1100"/>
                    </a:p>
                    <a:p>
                      <a:pPr marL="647700" lvl="1" indent="-323850" algn="l">
                        <a:lnSpc>
                          <a:spcPts val="4200"/>
                        </a:lnSpc>
                        <a:buAutoNum type="arabicPeriod"/>
                      </a:pPr>
                      <a:r>
                        <a:rPr lang="en-US" sz="3000" b="1">
                          <a:solidFill>
                            <a:srgbClr val="000000"/>
                          </a:solidFill>
                          <a:latin typeface="Calibri (MS) Bold"/>
                          <a:ea typeface="Calibri (MS) Bold"/>
                          <a:cs typeface="Calibri (MS) Bold"/>
                          <a:sym typeface="Calibri (MS) Bold"/>
                        </a:rPr>
                        <a:t>Sandesh Shrishail Madannavar (GH1040589)</a:t>
                      </a:r>
                    </a:p>
                    <a:p>
                      <a:pPr marL="647700" lvl="1" indent="-323850" algn="l">
                        <a:lnSpc>
                          <a:spcPts val="4200"/>
                        </a:lnSpc>
                        <a:buAutoNum type="arabicPeriod"/>
                      </a:pPr>
                      <a:r>
                        <a:rPr lang="en-US" sz="3000" b="1">
                          <a:solidFill>
                            <a:srgbClr val="000000"/>
                          </a:solidFill>
                          <a:latin typeface="Calibri (MS) Bold"/>
                          <a:ea typeface="Calibri (MS) Bold"/>
                          <a:cs typeface="Calibri (MS) Bold"/>
                          <a:sym typeface="Calibri (MS) Bold"/>
                        </a:rPr>
                        <a:t>Yohannes Terefe Furgasa (GH1040720)</a:t>
                      </a:r>
                    </a:p>
                    <a:p>
                      <a:pPr marL="647700" lvl="1" indent="-323850" algn="l">
                        <a:lnSpc>
                          <a:spcPts val="4200"/>
                        </a:lnSpc>
                        <a:buAutoNum type="arabicPeriod"/>
                      </a:pPr>
                      <a:r>
                        <a:rPr lang="en-US" sz="3000" b="1">
                          <a:solidFill>
                            <a:srgbClr val="000000"/>
                          </a:solidFill>
                          <a:latin typeface="Calibri (MS) Bold"/>
                          <a:ea typeface="Calibri (MS) Bold"/>
                          <a:cs typeface="Calibri (MS) Bold"/>
                          <a:sym typeface="Calibri (MS) Bold"/>
                        </a:rPr>
                        <a:t>Rakesh Nelli (GH1044321)</a:t>
                      </a:r>
                    </a:p>
                  </a:txBody>
                  <a:tcPr marL="142875" marR="142875" marT="142875" marB="1428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solidFill>
                      <a:srgbClr val="EA614B"/>
                    </a:solidFill>
                  </a:tcPr>
                </a:tc>
                <a:extLst>
                  <a:ext uri="{0D108BD9-81ED-4DB2-BD59-A6C34878D82A}">
                    <a16:rowId xmlns:a16="http://schemas.microsoft.com/office/drawing/2014/main" val="10000"/>
                  </a:ext>
                </a:extLst>
              </a:tr>
              <a:tr h="983456">
                <a:tc>
                  <a:txBody>
                    <a:bodyPr/>
                    <a:lstStyle/>
                    <a:p>
                      <a:pPr algn="ctr">
                        <a:lnSpc>
                          <a:spcPts val="4200"/>
                        </a:lnSpc>
                        <a:defRPr/>
                      </a:pPr>
                      <a:r>
                        <a:rPr lang="en-US" sz="3000" b="1">
                          <a:solidFill>
                            <a:srgbClr val="000000"/>
                          </a:solidFill>
                          <a:latin typeface="Calibri (MS) Bold"/>
                          <a:ea typeface="Calibri (MS) Bold"/>
                          <a:cs typeface="Calibri (MS) Bold"/>
                          <a:sym typeface="Calibri (MS) Bold"/>
                        </a:rPr>
                        <a:t>Module Code</a:t>
                      </a:r>
                      <a:endParaRPr lang="en-US" sz="1100"/>
                    </a:p>
                  </a:txBody>
                  <a:tcPr marL="142875" marR="142875" marT="142875" marB="1428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solidFill>
                      <a:srgbClr val="FFCDCD"/>
                    </a:solidFill>
                  </a:tcPr>
                </a:tc>
                <a:tc>
                  <a:txBody>
                    <a:bodyPr/>
                    <a:lstStyle/>
                    <a:p>
                      <a:pPr algn="ctr">
                        <a:lnSpc>
                          <a:spcPts val="4200"/>
                        </a:lnSpc>
                        <a:defRPr/>
                      </a:pPr>
                      <a:r>
                        <a:rPr lang="en-US" sz="3000" b="1">
                          <a:solidFill>
                            <a:srgbClr val="000000"/>
                          </a:solidFill>
                          <a:latin typeface="Calibri (MS) Bold"/>
                          <a:ea typeface="Calibri (MS) Bold"/>
                          <a:cs typeface="Calibri (MS) Bold"/>
                          <a:sym typeface="Calibri (MS) Bold"/>
                        </a:rPr>
                        <a:t>M509</a:t>
                      </a:r>
                      <a:endParaRPr lang="en-US" sz="1100"/>
                    </a:p>
                  </a:txBody>
                  <a:tcPr marL="142875" marR="142875" marT="142875" marB="1428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983456">
                <a:tc>
                  <a:txBody>
                    <a:bodyPr/>
                    <a:lstStyle/>
                    <a:p>
                      <a:pPr algn="ctr">
                        <a:lnSpc>
                          <a:spcPts val="4200"/>
                        </a:lnSpc>
                        <a:defRPr/>
                      </a:pPr>
                      <a:r>
                        <a:rPr lang="en-US" sz="3000" b="1">
                          <a:solidFill>
                            <a:srgbClr val="000000"/>
                          </a:solidFill>
                          <a:latin typeface="Calibri (MS) Bold"/>
                          <a:ea typeface="Calibri (MS) Bold"/>
                          <a:cs typeface="Calibri (MS) Bold"/>
                          <a:sym typeface="Calibri (MS) Bold"/>
                        </a:rPr>
                        <a:t>Module Title</a:t>
                      </a:r>
                      <a:endParaRPr lang="en-US" sz="1100"/>
                    </a:p>
                  </a:txBody>
                  <a:tcPr marL="142875" marR="142875" marT="142875" marB="1428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solidFill>
                      <a:srgbClr val="FFCDCD"/>
                    </a:solidFill>
                  </a:tcPr>
                </a:tc>
                <a:tc>
                  <a:txBody>
                    <a:bodyPr/>
                    <a:lstStyle/>
                    <a:p>
                      <a:pPr algn="ctr">
                        <a:lnSpc>
                          <a:spcPts val="4200"/>
                        </a:lnSpc>
                        <a:defRPr/>
                      </a:pPr>
                      <a:r>
                        <a:rPr lang="en-US" sz="3000" b="1">
                          <a:solidFill>
                            <a:srgbClr val="000000"/>
                          </a:solidFill>
                          <a:latin typeface="Calibri (MS) Bold"/>
                          <a:ea typeface="Calibri (MS) Bold"/>
                          <a:cs typeface="Calibri (MS) Bold"/>
                          <a:sym typeface="Calibri (MS) Bold"/>
                        </a:rPr>
                        <a:t>Digital Marketing and Analytics</a:t>
                      </a:r>
                      <a:endParaRPr lang="en-US" sz="1100"/>
                    </a:p>
                  </a:txBody>
                  <a:tcPr marL="142875" marR="142875" marT="142875" marB="1428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983456">
                <a:tc>
                  <a:txBody>
                    <a:bodyPr/>
                    <a:lstStyle/>
                    <a:p>
                      <a:pPr algn="ctr">
                        <a:lnSpc>
                          <a:spcPts val="4200"/>
                        </a:lnSpc>
                        <a:defRPr/>
                      </a:pPr>
                      <a:r>
                        <a:rPr lang="en-US" sz="3000" b="1">
                          <a:solidFill>
                            <a:srgbClr val="000000"/>
                          </a:solidFill>
                          <a:latin typeface="Calibri (MS) Bold"/>
                          <a:ea typeface="Calibri (MS) Bold"/>
                          <a:cs typeface="Calibri (MS) Bold"/>
                          <a:sym typeface="Calibri (MS) Bold"/>
                        </a:rPr>
                        <a:t>Module Tutor</a:t>
                      </a:r>
                      <a:endParaRPr lang="en-US" sz="1100"/>
                    </a:p>
                  </a:txBody>
                  <a:tcPr marL="142875" marR="142875" marT="142875" marB="1428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solidFill>
                      <a:srgbClr val="FFCDCD"/>
                    </a:solidFill>
                  </a:tcPr>
                </a:tc>
                <a:tc>
                  <a:txBody>
                    <a:bodyPr/>
                    <a:lstStyle/>
                    <a:p>
                      <a:pPr algn="ctr">
                        <a:lnSpc>
                          <a:spcPts val="4200"/>
                        </a:lnSpc>
                        <a:defRPr/>
                      </a:pPr>
                      <a:r>
                        <a:rPr lang="en-US" sz="3000" b="1">
                          <a:solidFill>
                            <a:srgbClr val="000000"/>
                          </a:solidFill>
                          <a:latin typeface="Calibri (MS) Bold"/>
                          <a:ea typeface="Calibri (MS) Bold"/>
                          <a:cs typeface="Calibri (MS) Bold"/>
                          <a:sym typeface="Calibri (MS) Bold"/>
                        </a:rPr>
                        <a:t>Prof. Stratis Efthymiou</a:t>
                      </a:r>
                      <a:endParaRPr lang="en-US" sz="1100"/>
                    </a:p>
                  </a:txBody>
                  <a:tcPr marL="142875" marR="142875" marT="142875" marB="1428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291779" y="2175284"/>
            <a:ext cx="1967521" cy="2367914"/>
          </a:xfrm>
          <a:custGeom>
            <a:avLst/>
            <a:gdLst/>
            <a:ahLst/>
            <a:cxnLst/>
            <a:rect l="l" t="t" r="r" b="b"/>
            <a:pathLst>
              <a:path w="1967521" h="2367914">
                <a:moveTo>
                  <a:pt x="0" y="0"/>
                </a:moveTo>
                <a:lnTo>
                  <a:pt x="1967521" y="0"/>
                </a:lnTo>
                <a:lnTo>
                  <a:pt x="1967521" y="2367914"/>
                </a:lnTo>
                <a:lnTo>
                  <a:pt x="0" y="2367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212242" y="7098991"/>
            <a:ext cx="2126595" cy="2411236"/>
          </a:xfrm>
          <a:custGeom>
            <a:avLst/>
            <a:gdLst/>
            <a:ahLst/>
            <a:cxnLst/>
            <a:rect l="l" t="t" r="r" b="b"/>
            <a:pathLst>
              <a:path w="2126595" h="2411236">
                <a:moveTo>
                  <a:pt x="0" y="0"/>
                </a:moveTo>
                <a:lnTo>
                  <a:pt x="2126595" y="0"/>
                </a:lnTo>
                <a:lnTo>
                  <a:pt x="2126595" y="2411237"/>
                </a:lnTo>
                <a:lnTo>
                  <a:pt x="0" y="2411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555698" y="1430428"/>
          <a:ext cx="14415343" cy="3857625"/>
        </p:xfrm>
        <a:graphic>
          <a:graphicData uri="http://schemas.openxmlformats.org/drawingml/2006/table">
            <a:tbl>
              <a:tblPr/>
              <a:tblGrid>
                <a:gridCol w="8291247">
                  <a:extLst>
                    <a:ext uri="{9D8B030D-6E8A-4147-A177-3AD203B41FA5}">
                      <a16:colId xmlns:a16="http://schemas.microsoft.com/office/drawing/2014/main" val="20000"/>
                    </a:ext>
                  </a:extLst>
                </a:gridCol>
                <a:gridCol w="6124096">
                  <a:extLst>
                    <a:ext uri="{9D8B030D-6E8A-4147-A177-3AD203B41FA5}">
                      <a16:colId xmlns:a16="http://schemas.microsoft.com/office/drawing/2014/main" val="20001"/>
                    </a:ext>
                  </a:extLst>
                </a:gridCol>
              </a:tblGrid>
              <a:tr h="2126023">
                <a:tc>
                  <a:txBody>
                    <a:bodyPr/>
                    <a:lstStyle/>
                    <a:p>
                      <a:pPr algn="l">
                        <a:lnSpc>
                          <a:spcPts val="3079"/>
                        </a:lnSpc>
                        <a:defRPr/>
                      </a:pPr>
                      <a:r>
                        <a:rPr lang="en-US" sz="2199" b="1">
                          <a:solidFill>
                            <a:srgbClr val="D9291A"/>
                          </a:solidFill>
                          <a:latin typeface="Calibri (MS) Bold"/>
                          <a:ea typeface="Calibri (MS) Bold"/>
                          <a:cs typeface="Calibri (MS) Bold"/>
                          <a:sym typeface="Calibri (MS) Bold"/>
                        </a:rPr>
                        <a:t>1. “Lulu Fit EU” Digital Community with a friendly fitness hub hosting</a:t>
                      </a:r>
                      <a:endParaRPr lang="en-US" sz="1100"/>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Weekly challenges</a:t>
                      </a:r>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Leaderboards</a:t>
                      </a:r>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Free online classes</a:t>
                      </a:r>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Creator-led workouts</a:t>
                      </a:r>
                    </a:p>
                  </a:txBody>
                  <a:tcPr marL="28575" marR="28575" marT="28575" marB="28575"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079"/>
                        </a:lnSpc>
                        <a:defRPr/>
                      </a:pPr>
                      <a:r>
                        <a:rPr lang="en-US" sz="2199" b="1">
                          <a:solidFill>
                            <a:srgbClr val="D9291A"/>
                          </a:solidFill>
                          <a:latin typeface="Calibri (MS) Bold"/>
                          <a:ea typeface="Calibri (MS) Bold"/>
                          <a:cs typeface="Calibri (MS) Bold"/>
                          <a:sym typeface="Calibri (MS) Bold"/>
                        </a:rPr>
                        <a:t>2. TikTok-First Marketing</a:t>
                      </a:r>
                      <a:endParaRPr lang="en-US" sz="1100"/>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Weekly creator series</a:t>
                      </a:r>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European teen fitness ambassadors</a:t>
                      </a:r>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Viral hashtag challenges (#LuluFitEU)</a:t>
                      </a:r>
                    </a:p>
                  </a:txBody>
                  <a:tcPr marL="28575" marR="28575" marT="28575" marB="28575"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0"/>
                  </a:ext>
                </a:extLst>
              </a:tr>
              <a:tr h="1731602">
                <a:tc>
                  <a:txBody>
                    <a:bodyPr/>
                    <a:lstStyle/>
                    <a:p>
                      <a:pPr algn="l">
                        <a:lnSpc>
                          <a:spcPts val="3079"/>
                        </a:lnSpc>
                        <a:defRPr/>
                      </a:pPr>
                      <a:r>
                        <a:rPr lang="en-US" sz="2199" b="1">
                          <a:solidFill>
                            <a:srgbClr val="D9291A"/>
                          </a:solidFill>
                          <a:latin typeface="Calibri (MS) Bold"/>
                          <a:ea typeface="Calibri (MS) Bold"/>
                          <a:cs typeface="Calibri (MS) Bold"/>
                          <a:sym typeface="Calibri (MS) Bold"/>
                        </a:rPr>
                        <a:t>3. Gamified App Experience</a:t>
                      </a:r>
                      <a:endParaRPr lang="en-US" sz="1100"/>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Streaks</a:t>
                      </a:r>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Badges</a:t>
                      </a:r>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Team competitions</a:t>
                      </a:r>
                    </a:p>
                  </a:txBody>
                  <a:tcPr marL="28575" marR="28575" marT="28575" marB="28575"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079"/>
                        </a:lnSpc>
                        <a:defRPr/>
                      </a:pPr>
                      <a:r>
                        <a:rPr lang="en-US" sz="2199" b="1">
                          <a:solidFill>
                            <a:srgbClr val="D9291A"/>
                          </a:solidFill>
                          <a:latin typeface="Calibri (MS) Bold"/>
                          <a:ea typeface="Calibri (MS) Bold"/>
                          <a:cs typeface="Calibri (MS) Bold"/>
                          <a:sym typeface="Calibri (MS) Bold"/>
                        </a:rPr>
                        <a:t>4. Pop-Up Fitness Labs Across Europe</a:t>
                      </a:r>
                      <a:endParaRPr lang="en-US" sz="1100"/>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School/college partnerships</a:t>
                      </a:r>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Teen gym events</a:t>
                      </a:r>
                    </a:p>
                    <a:p>
                      <a:pPr marL="474978" lvl="1" indent="-237489" algn="l">
                        <a:lnSpc>
                          <a:spcPts val="3079"/>
                        </a:lnSpc>
                        <a:buFont typeface="Arial"/>
                        <a:buChar char="•"/>
                      </a:pPr>
                      <a:r>
                        <a:rPr lang="en-US" sz="2199" b="1">
                          <a:solidFill>
                            <a:srgbClr val="D9291A"/>
                          </a:solidFill>
                          <a:latin typeface="Calibri (MS) Bold"/>
                          <a:ea typeface="Calibri (MS) Bold"/>
                          <a:cs typeface="Calibri (MS) Bold"/>
                          <a:sym typeface="Calibri (MS) Bold"/>
                        </a:rPr>
                        <a:t>Free fitness “Try Days”</a:t>
                      </a:r>
                    </a:p>
                  </a:txBody>
                  <a:tcPr marL="28575" marR="28575" marT="28575" marB="28575"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Box 5"/>
          <p:cNvSpPr txBox="1"/>
          <p:nvPr/>
        </p:nvSpPr>
        <p:spPr>
          <a:xfrm>
            <a:off x="555698" y="463323"/>
            <a:ext cx="8440105" cy="967105"/>
          </a:xfrm>
          <a:prstGeom prst="rect">
            <a:avLst/>
          </a:prstGeom>
        </p:spPr>
        <p:txBody>
          <a:bodyPr lIns="0" tIns="0" rIns="0" bIns="0" rtlCol="0" anchor="t">
            <a:spAutoFit/>
          </a:bodyPr>
          <a:lstStyle/>
          <a:p>
            <a:pPr algn="l">
              <a:lnSpc>
                <a:spcPts val="5809"/>
              </a:lnSpc>
            </a:pPr>
            <a:r>
              <a:rPr lang="en-US" sz="6999" b="1">
                <a:solidFill>
                  <a:srgbClr val="D9291A"/>
                </a:solidFill>
                <a:latin typeface="Calibri (MS) Bold"/>
                <a:ea typeface="Calibri (MS) Bold"/>
                <a:cs typeface="Calibri (MS) Bold"/>
                <a:sym typeface="Calibri (MS) Bold"/>
              </a:rPr>
              <a:t>RECOMMENDATIONS</a:t>
            </a:r>
          </a:p>
        </p:txBody>
      </p:sp>
      <p:sp>
        <p:nvSpPr>
          <p:cNvPr id="6" name="TextBox 6"/>
          <p:cNvSpPr txBox="1"/>
          <p:nvPr/>
        </p:nvSpPr>
        <p:spPr>
          <a:xfrm>
            <a:off x="555698" y="5608082"/>
            <a:ext cx="5564508" cy="967105"/>
          </a:xfrm>
          <a:prstGeom prst="rect">
            <a:avLst/>
          </a:prstGeom>
        </p:spPr>
        <p:txBody>
          <a:bodyPr lIns="0" tIns="0" rIns="0" bIns="0" rtlCol="0" anchor="t">
            <a:spAutoFit/>
          </a:bodyPr>
          <a:lstStyle/>
          <a:p>
            <a:pPr algn="l">
              <a:lnSpc>
                <a:spcPts val="5809"/>
              </a:lnSpc>
            </a:pPr>
            <a:r>
              <a:rPr lang="en-US" sz="6999" b="1">
                <a:solidFill>
                  <a:srgbClr val="D9291A"/>
                </a:solidFill>
                <a:latin typeface="Calibri (MS) Bold"/>
                <a:ea typeface="Calibri (MS) Bold"/>
                <a:cs typeface="Calibri (MS) Bold"/>
                <a:sym typeface="Calibri (MS) Bold"/>
              </a:rPr>
              <a:t>CONCLUSION</a:t>
            </a:r>
          </a:p>
        </p:txBody>
      </p:sp>
      <p:sp>
        <p:nvSpPr>
          <p:cNvPr id="7" name="TextBox 7"/>
          <p:cNvSpPr txBox="1"/>
          <p:nvPr/>
        </p:nvSpPr>
        <p:spPr>
          <a:xfrm>
            <a:off x="555698" y="6489462"/>
            <a:ext cx="14415342" cy="3544570"/>
          </a:xfrm>
          <a:prstGeom prst="rect">
            <a:avLst/>
          </a:prstGeom>
        </p:spPr>
        <p:txBody>
          <a:bodyPr lIns="0" tIns="0" rIns="0" bIns="0" rtlCol="0" anchor="t">
            <a:spAutoFit/>
          </a:bodyPr>
          <a:lstStyle/>
          <a:p>
            <a:pPr marL="474979" lvl="1" indent="-237490" algn="l">
              <a:lnSpc>
                <a:spcPts val="3079"/>
              </a:lnSpc>
              <a:buFont typeface="Arial"/>
              <a:buChar char="•"/>
            </a:pPr>
            <a:r>
              <a:rPr lang="en-US" sz="2199" b="1">
                <a:solidFill>
                  <a:srgbClr val="D9291A"/>
                </a:solidFill>
                <a:latin typeface="Calibri (MS) Bold"/>
                <a:ea typeface="Calibri (MS) Bold"/>
                <a:cs typeface="Calibri (MS) Bold"/>
                <a:sym typeface="Calibri (MS) Bold"/>
              </a:rPr>
              <a:t>Lululemon’s entry into the German and broader European market presents a major growth opportunity driven by rising demand for fitness, wellbeing, sustainability, and premium athleisure.</a:t>
            </a:r>
          </a:p>
          <a:p>
            <a:pPr marL="474979" lvl="1" indent="-237490" algn="l">
              <a:lnSpc>
                <a:spcPts val="3079"/>
              </a:lnSpc>
              <a:buFont typeface="Arial"/>
              <a:buChar char="•"/>
            </a:pPr>
            <a:r>
              <a:rPr lang="en-US" sz="2199" b="1">
                <a:solidFill>
                  <a:srgbClr val="D9291A"/>
                </a:solidFill>
                <a:latin typeface="Calibri (MS) Bold"/>
                <a:ea typeface="Calibri (MS) Bold"/>
                <a:cs typeface="Calibri (MS) Bold"/>
                <a:sym typeface="Calibri (MS) Bold"/>
              </a:rPr>
              <a:t>Strategic analysis using SWOT and STP shows strong brand equity and innovation potential, but highlights the need for cultural adaptation and regulatory alignment in Europe.</a:t>
            </a:r>
          </a:p>
          <a:p>
            <a:pPr marL="474979" lvl="1" indent="-237490" algn="l">
              <a:lnSpc>
                <a:spcPts val="3079"/>
              </a:lnSpc>
              <a:buFont typeface="Arial"/>
              <a:buChar char="•"/>
            </a:pPr>
            <a:r>
              <a:rPr lang="en-US" sz="2199" b="1">
                <a:solidFill>
                  <a:srgbClr val="D9291A"/>
                </a:solidFill>
                <a:latin typeface="Calibri (MS) Bold"/>
                <a:ea typeface="Calibri (MS) Bold"/>
                <a:cs typeface="Calibri (MS) Bold"/>
                <a:sym typeface="Calibri (MS) Bold"/>
              </a:rPr>
              <a:t>A localized, data-driven digital strategy—powered by influencer partnerships, sustainability-focused messaging, and seamless omnichannel engagement—can significantly strengthen Lululemon’s market presence.</a:t>
            </a:r>
          </a:p>
          <a:p>
            <a:pPr marL="474979" lvl="1" indent="-237490" algn="l">
              <a:lnSpc>
                <a:spcPts val="3079"/>
              </a:lnSpc>
              <a:buFont typeface="Arial"/>
              <a:buChar char="•"/>
            </a:pPr>
            <a:r>
              <a:rPr lang="en-US" sz="2199" b="1">
                <a:solidFill>
                  <a:srgbClr val="D9291A"/>
                </a:solidFill>
                <a:latin typeface="Calibri (MS) Bold"/>
                <a:ea typeface="Calibri (MS) Bold"/>
                <a:cs typeface="Calibri (MS) Bold"/>
                <a:sym typeface="Calibri (MS) Bold"/>
              </a:rPr>
              <a:t>With a focus on compliance, inclusivity, and community-building initiatives, Lululemon is well positioned to achieve sustained growth, competitive advantage, and long-term loyalty across Germany and Europe.</a:t>
            </a:r>
          </a:p>
          <a:p>
            <a:pPr algn="l">
              <a:lnSpc>
                <a:spcPts val="3079"/>
              </a:lnSpc>
            </a:pPr>
            <a:endParaRPr lang="en-US" sz="2199" b="1">
              <a:solidFill>
                <a:srgbClr val="D9291A"/>
              </a:solidFill>
              <a:latin typeface="Calibri (MS) Bold"/>
              <a:ea typeface="Calibri (MS) Bold"/>
              <a:cs typeface="Calibri (MS) Bold"/>
              <a:sym typeface="Calibri (M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892268" y="878219"/>
            <a:ext cx="1367032" cy="1382586"/>
          </a:xfrm>
          <a:custGeom>
            <a:avLst/>
            <a:gdLst/>
            <a:ahLst/>
            <a:cxnLst/>
            <a:rect l="l" t="t" r="r" b="b"/>
            <a:pathLst>
              <a:path w="1367032" h="1382586">
                <a:moveTo>
                  <a:pt x="0" y="0"/>
                </a:moveTo>
                <a:lnTo>
                  <a:pt x="1367032" y="0"/>
                </a:lnTo>
                <a:lnTo>
                  <a:pt x="1367032" y="1382587"/>
                </a:lnTo>
                <a:lnTo>
                  <a:pt x="0" y="1382587"/>
                </a:lnTo>
                <a:lnTo>
                  <a:pt x="0" y="0"/>
                </a:lnTo>
                <a:close/>
              </a:path>
            </a:pathLst>
          </a:custGeom>
          <a:blipFill>
            <a:blip r:embed="rId2"/>
            <a:stretch>
              <a:fillRect/>
            </a:stretch>
          </a:blipFill>
        </p:spPr>
      </p:sp>
      <p:sp>
        <p:nvSpPr>
          <p:cNvPr id="3" name="Freeform 3"/>
          <p:cNvSpPr/>
          <p:nvPr/>
        </p:nvSpPr>
        <p:spPr>
          <a:xfrm>
            <a:off x="1028700" y="2122964"/>
            <a:ext cx="16230600" cy="7587806"/>
          </a:xfrm>
          <a:custGeom>
            <a:avLst/>
            <a:gdLst/>
            <a:ahLst/>
            <a:cxnLst/>
            <a:rect l="l" t="t" r="r" b="b"/>
            <a:pathLst>
              <a:path w="16230600" h="7587806">
                <a:moveTo>
                  <a:pt x="0" y="0"/>
                </a:moveTo>
                <a:lnTo>
                  <a:pt x="16230600" y="0"/>
                </a:lnTo>
                <a:lnTo>
                  <a:pt x="16230600" y="7587806"/>
                </a:lnTo>
                <a:lnTo>
                  <a:pt x="0" y="7587806"/>
                </a:lnTo>
                <a:lnTo>
                  <a:pt x="0" y="0"/>
                </a:lnTo>
                <a:close/>
              </a:path>
            </a:pathLst>
          </a:custGeom>
          <a:blipFill>
            <a:blip r:embed="rId3"/>
            <a:stretch>
              <a:fillRect/>
            </a:stretch>
          </a:blipFill>
        </p:spPr>
      </p:sp>
      <p:sp>
        <p:nvSpPr>
          <p:cNvPr id="4" name="TextBox 4"/>
          <p:cNvSpPr txBox="1"/>
          <p:nvPr/>
        </p:nvSpPr>
        <p:spPr>
          <a:xfrm>
            <a:off x="1028700" y="788343"/>
            <a:ext cx="10716320" cy="1334622"/>
          </a:xfrm>
          <a:prstGeom prst="rect">
            <a:avLst/>
          </a:prstGeom>
        </p:spPr>
        <p:txBody>
          <a:bodyPr lIns="0" tIns="0" rIns="0" bIns="0" rtlCol="0" anchor="t">
            <a:spAutoFit/>
          </a:bodyPr>
          <a:lstStyle/>
          <a:p>
            <a:pPr algn="l">
              <a:lnSpc>
                <a:spcPts val="8095"/>
              </a:lnSpc>
            </a:pPr>
            <a:r>
              <a:rPr lang="en-US" sz="9753" b="1">
                <a:solidFill>
                  <a:srgbClr val="D9291A"/>
                </a:solidFill>
                <a:latin typeface="Calibri (MS) Bold"/>
                <a:ea typeface="Calibri (MS) Bold"/>
                <a:cs typeface="Calibri (MS) Bold"/>
                <a:sym typeface="Calibri (MS) Bold"/>
              </a:rPr>
              <a:t>REFERENCES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056688" y="-2047455"/>
            <a:ext cx="6866993" cy="5317210"/>
          </a:xfrm>
          <a:custGeom>
            <a:avLst/>
            <a:gdLst/>
            <a:ahLst/>
            <a:cxnLst/>
            <a:rect l="l" t="t" r="r" b="b"/>
            <a:pathLst>
              <a:path w="6866993" h="5317210">
                <a:moveTo>
                  <a:pt x="0" y="0"/>
                </a:moveTo>
                <a:lnTo>
                  <a:pt x="6866992" y="0"/>
                </a:lnTo>
                <a:lnTo>
                  <a:pt x="6866992" y="5317210"/>
                </a:lnTo>
                <a:lnTo>
                  <a:pt x="0" y="5317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0255" y="3904237"/>
            <a:ext cx="14782131" cy="2244541"/>
          </a:xfrm>
          <a:prstGeom prst="rect">
            <a:avLst/>
          </a:prstGeom>
        </p:spPr>
        <p:txBody>
          <a:bodyPr lIns="0" tIns="0" rIns="0" bIns="0" rtlCol="0" anchor="t">
            <a:spAutoFit/>
          </a:bodyPr>
          <a:lstStyle/>
          <a:p>
            <a:pPr algn="ctr">
              <a:lnSpc>
                <a:spcPts val="13487"/>
              </a:lnSpc>
            </a:pPr>
            <a:r>
              <a:rPr lang="en-US" sz="16249" b="1">
                <a:solidFill>
                  <a:srgbClr val="CC3300"/>
                </a:solidFill>
                <a:latin typeface="Calibri (MS) Bold"/>
                <a:ea typeface="Calibri (MS) Bold"/>
                <a:cs typeface="Calibri (MS) Bold"/>
                <a:sym typeface="Calibri (MS) Bold"/>
              </a:rPr>
              <a:t>Thank You.</a:t>
            </a:r>
          </a:p>
        </p:txBody>
      </p:sp>
      <p:sp>
        <p:nvSpPr>
          <p:cNvPr id="4" name="Freeform 4"/>
          <p:cNvSpPr/>
          <p:nvPr/>
        </p:nvSpPr>
        <p:spPr>
          <a:xfrm>
            <a:off x="-628688" y="6810024"/>
            <a:ext cx="4653710" cy="4114800"/>
          </a:xfrm>
          <a:custGeom>
            <a:avLst/>
            <a:gdLst/>
            <a:ahLst/>
            <a:cxnLst/>
            <a:rect l="l" t="t" r="r" b="b"/>
            <a:pathLst>
              <a:path w="4653710" h="4114800">
                <a:moveTo>
                  <a:pt x="0" y="0"/>
                </a:moveTo>
                <a:lnTo>
                  <a:pt x="4653709" y="0"/>
                </a:lnTo>
                <a:lnTo>
                  <a:pt x="46537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952386" y="7546958"/>
            <a:ext cx="3065986" cy="3050695"/>
          </a:xfrm>
          <a:custGeom>
            <a:avLst/>
            <a:gdLst/>
            <a:ahLst/>
            <a:cxnLst/>
            <a:rect l="l" t="t" r="r" b="b"/>
            <a:pathLst>
              <a:path w="3065986" h="3050695">
                <a:moveTo>
                  <a:pt x="0" y="0"/>
                </a:moveTo>
                <a:lnTo>
                  <a:pt x="3065987" y="0"/>
                </a:lnTo>
                <a:lnTo>
                  <a:pt x="3065987" y="3050694"/>
                </a:lnTo>
                <a:lnTo>
                  <a:pt x="0" y="3050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668692" y="2850926"/>
            <a:ext cx="3148579" cy="3184404"/>
          </a:xfrm>
          <a:custGeom>
            <a:avLst/>
            <a:gdLst/>
            <a:ahLst/>
            <a:cxnLst/>
            <a:rect l="l" t="t" r="r" b="b"/>
            <a:pathLst>
              <a:path w="3148579" h="3184404">
                <a:moveTo>
                  <a:pt x="0" y="0"/>
                </a:moveTo>
                <a:lnTo>
                  <a:pt x="3148579" y="0"/>
                </a:lnTo>
                <a:lnTo>
                  <a:pt x="3148579" y="3184403"/>
                </a:lnTo>
                <a:lnTo>
                  <a:pt x="0" y="3184403"/>
                </a:lnTo>
                <a:lnTo>
                  <a:pt x="0" y="0"/>
                </a:lnTo>
                <a:close/>
              </a:path>
            </a:pathLst>
          </a:custGeom>
          <a:blipFill>
            <a:blip r:embed="rId8"/>
            <a:stretch>
              <a:fillRect/>
            </a:stretch>
          </a:blipFill>
        </p:spPr>
      </p:sp>
      <p:grpSp>
        <p:nvGrpSpPr>
          <p:cNvPr id="7" name="Group 7"/>
          <p:cNvGrpSpPr/>
          <p:nvPr/>
        </p:nvGrpSpPr>
        <p:grpSpPr>
          <a:xfrm>
            <a:off x="12184454" y="6286093"/>
            <a:ext cx="4300926" cy="523931"/>
            <a:chOff x="0" y="0"/>
            <a:chExt cx="5734568" cy="698575"/>
          </a:xfrm>
        </p:grpSpPr>
        <p:sp>
          <p:nvSpPr>
            <p:cNvPr id="8" name="Freeform 8"/>
            <p:cNvSpPr/>
            <p:nvPr/>
          </p:nvSpPr>
          <p:spPr>
            <a:xfrm>
              <a:off x="0" y="0"/>
              <a:ext cx="5734568" cy="698575"/>
            </a:xfrm>
            <a:custGeom>
              <a:avLst/>
              <a:gdLst/>
              <a:ahLst/>
              <a:cxnLst/>
              <a:rect l="l" t="t" r="r" b="b"/>
              <a:pathLst>
                <a:path w="5734568" h="698575">
                  <a:moveTo>
                    <a:pt x="0" y="0"/>
                  </a:moveTo>
                  <a:lnTo>
                    <a:pt x="5734568" y="0"/>
                  </a:lnTo>
                  <a:lnTo>
                    <a:pt x="5734568" y="698575"/>
                  </a:lnTo>
                  <a:lnTo>
                    <a:pt x="0" y="6985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241157" y="110731"/>
              <a:ext cx="4991990" cy="410438"/>
            </a:xfrm>
            <a:prstGeom prst="rect">
              <a:avLst/>
            </a:prstGeom>
          </p:spPr>
          <p:txBody>
            <a:bodyPr lIns="0" tIns="0" rIns="0" bIns="0" rtlCol="0" anchor="t">
              <a:spAutoFit/>
            </a:bodyPr>
            <a:lstStyle/>
            <a:p>
              <a:pPr algn="l">
                <a:lnSpc>
                  <a:spcPts val="2376"/>
                </a:lnSpc>
              </a:pPr>
              <a:r>
                <a:rPr lang="en-US" sz="1734" b="1" u="sng">
                  <a:solidFill>
                    <a:srgbClr val="D9291A"/>
                  </a:solidFill>
                  <a:latin typeface="Calibri (MS) Bold"/>
                  <a:ea typeface="Calibri (MS) Bold"/>
                  <a:cs typeface="Calibri (MS) Bold"/>
                  <a:sym typeface="Calibri (MS) Bold"/>
                  <a:hlinkClick r:id="rId11" tooltip="https://www.lululemon.de/en-de/home"/>
                </a:rPr>
                <a:t>www.lululemon.de/en-de/home</a:t>
              </a:r>
            </a:p>
          </p:txBody>
        </p:sp>
      </p:grpSp>
      <p:sp>
        <p:nvSpPr>
          <p:cNvPr id="10" name="Freeform 10"/>
          <p:cNvSpPr/>
          <p:nvPr/>
        </p:nvSpPr>
        <p:spPr>
          <a:xfrm>
            <a:off x="1327239" y="3300489"/>
            <a:ext cx="741855" cy="750296"/>
          </a:xfrm>
          <a:custGeom>
            <a:avLst/>
            <a:gdLst/>
            <a:ahLst/>
            <a:cxnLst/>
            <a:rect l="l" t="t" r="r" b="b"/>
            <a:pathLst>
              <a:path w="741855" h="750296">
                <a:moveTo>
                  <a:pt x="0" y="0"/>
                </a:moveTo>
                <a:lnTo>
                  <a:pt x="741855" y="0"/>
                </a:lnTo>
                <a:lnTo>
                  <a:pt x="741855" y="750295"/>
                </a:lnTo>
                <a:lnTo>
                  <a:pt x="0" y="750295"/>
                </a:lnTo>
                <a:lnTo>
                  <a:pt x="0" y="0"/>
                </a:lnTo>
                <a:close/>
              </a:path>
            </a:pathLst>
          </a:custGeom>
          <a:blipFill>
            <a:blip r:embed="rId8"/>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323159" y="-994693"/>
            <a:ext cx="6866993" cy="5317210"/>
          </a:xfrm>
          <a:custGeom>
            <a:avLst/>
            <a:gdLst/>
            <a:ahLst/>
            <a:cxnLst/>
            <a:rect l="l" t="t" r="r" b="b"/>
            <a:pathLst>
              <a:path w="6866993" h="5317210">
                <a:moveTo>
                  <a:pt x="0" y="0"/>
                </a:moveTo>
                <a:lnTo>
                  <a:pt x="6866993" y="0"/>
                </a:lnTo>
                <a:lnTo>
                  <a:pt x="6866993" y="5317210"/>
                </a:lnTo>
                <a:lnTo>
                  <a:pt x="0" y="5317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9253" y="-994693"/>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52386" y="7546958"/>
            <a:ext cx="3065986" cy="3050695"/>
          </a:xfrm>
          <a:custGeom>
            <a:avLst/>
            <a:gdLst/>
            <a:ahLst/>
            <a:cxnLst/>
            <a:rect l="l" t="t" r="r" b="b"/>
            <a:pathLst>
              <a:path w="3065986" h="3050695">
                <a:moveTo>
                  <a:pt x="0" y="0"/>
                </a:moveTo>
                <a:lnTo>
                  <a:pt x="3065987" y="0"/>
                </a:lnTo>
                <a:lnTo>
                  <a:pt x="3065987" y="3050694"/>
                </a:lnTo>
                <a:lnTo>
                  <a:pt x="0" y="3050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995418" y="2281009"/>
            <a:ext cx="446502" cy="446502"/>
          </a:xfrm>
          <a:custGeom>
            <a:avLst/>
            <a:gdLst/>
            <a:ahLst/>
            <a:cxnLst/>
            <a:rect l="l" t="t" r="r" b="b"/>
            <a:pathLst>
              <a:path w="446502" h="446502">
                <a:moveTo>
                  <a:pt x="0" y="0"/>
                </a:moveTo>
                <a:lnTo>
                  <a:pt x="446503" y="0"/>
                </a:lnTo>
                <a:lnTo>
                  <a:pt x="446503" y="446503"/>
                </a:lnTo>
                <a:lnTo>
                  <a:pt x="0" y="4465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1066289" y="2730315"/>
            <a:ext cx="3148579" cy="3184404"/>
          </a:xfrm>
          <a:custGeom>
            <a:avLst/>
            <a:gdLst/>
            <a:ahLst/>
            <a:cxnLst/>
            <a:rect l="l" t="t" r="r" b="b"/>
            <a:pathLst>
              <a:path w="3148579" h="3184404">
                <a:moveTo>
                  <a:pt x="0" y="0"/>
                </a:moveTo>
                <a:lnTo>
                  <a:pt x="3148579" y="0"/>
                </a:lnTo>
                <a:lnTo>
                  <a:pt x="3148579" y="3184403"/>
                </a:lnTo>
                <a:lnTo>
                  <a:pt x="0" y="3184403"/>
                </a:lnTo>
                <a:lnTo>
                  <a:pt x="0" y="0"/>
                </a:lnTo>
                <a:close/>
              </a:path>
            </a:pathLst>
          </a:custGeom>
          <a:blipFill>
            <a:blip r:embed="rId10"/>
            <a:stretch>
              <a:fillRect/>
            </a:stretch>
          </a:blipFill>
        </p:spPr>
      </p:sp>
      <p:sp>
        <p:nvSpPr>
          <p:cNvPr id="7" name="Freeform 7">
            <a:hlinkClick r:id="rId11" tooltip="https://www.pinterest.com/lululemon/"/>
          </p:cNvPr>
          <p:cNvSpPr/>
          <p:nvPr/>
        </p:nvSpPr>
        <p:spPr>
          <a:xfrm>
            <a:off x="7796704" y="8573228"/>
            <a:ext cx="702277" cy="702277"/>
          </a:xfrm>
          <a:custGeom>
            <a:avLst/>
            <a:gdLst/>
            <a:ahLst/>
            <a:cxnLst/>
            <a:rect l="l" t="t" r="r" b="b"/>
            <a:pathLst>
              <a:path w="702277" h="702277">
                <a:moveTo>
                  <a:pt x="0" y="0"/>
                </a:moveTo>
                <a:lnTo>
                  <a:pt x="702276" y="0"/>
                </a:lnTo>
                <a:lnTo>
                  <a:pt x="702276" y="702277"/>
                </a:lnTo>
                <a:lnTo>
                  <a:pt x="0" y="702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399253" y="3579038"/>
            <a:ext cx="10473672" cy="2445263"/>
          </a:xfrm>
          <a:prstGeom prst="rect">
            <a:avLst/>
          </a:prstGeom>
        </p:spPr>
        <p:txBody>
          <a:bodyPr lIns="0" tIns="0" rIns="0" bIns="0" rtlCol="0" anchor="t">
            <a:spAutoFit/>
          </a:bodyPr>
          <a:lstStyle/>
          <a:p>
            <a:pPr algn="l">
              <a:lnSpc>
                <a:spcPts val="14724"/>
              </a:lnSpc>
            </a:pPr>
            <a:r>
              <a:rPr lang="en-US" sz="17740" b="1">
                <a:solidFill>
                  <a:srgbClr val="CC3300"/>
                </a:solidFill>
                <a:latin typeface="Calibri (MS) Bold"/>
                <a:ea typeface="Calibri (MS) Bold"/>
                <a:cs typeface="Calibri (MS) Bold"/>
                <a:sym typeface="Calibri (MS) Bold"/>
              </a:rPr>
              <a:t>lululemon </a:t>
            </a:r>
          </a:p>
        </p:txBody>
      </p:sp>
      <p:sp>
        <p:nvSpPr>
          <p:cNvPr id="9" name="Freeform 9">
            <a:hlinkClick r:id="rId14" tooltip="https://www.youtube.com/user/lululemon"/>
          </p:cNvPr>
          <p:cNvSpPr/>
          <p:nvPr/>
        </p:nvSpPr>
        <p:spPr>
          <a:xfrm>
            <a:off x="4361448" y="8564877"/>
            <a:ext cx="3273330" cy="726084"/>
          </a:xfrm>
          <a:custGeom>
            <a:avLst/>
            <a:gdLst/>
            <a:ahLst/>
            <a:cxnLst/>
            <a:rect l="l" t="t" r="r" b="b"/>
            <a:pathLst>
              <a:path w="3273330" h="726084">
                <a:moveTo>
                  <a:pt x="0" y="0"/>
                </a:moveTo>
                <a:lnTo>
                  <a:pt x="3273331" y="0"/>
                </a:lnTo>
                <a:lnTo>
                  <a:pt x="3273331" y="726084"/>
                </a:lnTo>
                <a:lnTo>
                  <a:pt x="0" y="72608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a:hlinkClick r:id="rId17" tooltip="https://www.facebook.com/lululemoneurope/"/>
          </p:cNvPr>
          <p:cNvSpPr/>
          <p:nvPr/>
        </p:nvSpPr>
        <p:spPr>
          <a:xfrm>
            <a:off x="3466334" y="8557772"/>
            <a:ext cx="733189" cy="733189"/>
          </a:xfrm>
          <a:custGeom>
            <a:avLst/>
            <a:gdLst/>
            <a:ahLst/>
            <a:cxnLst/>
            <a:rect l="l" t="t" r="r" b="b"/>
            <a:pathLst>
              <a:path w="733189" h="733189">
                <a:moveTo>
                  <a:pt x="0" y="0"/>
                </a:moveTo>
                <a:lnTo>
                  <a:pt x="733189" y="0"/>
                </a:lnTo>
                <a:lnTo>
                  <a:pt x="733189" y="733189"/>
                </a:lnTo>
                <a:lnTo>
                  <a:pt x="0" y="7331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a:hlinkClick r:id="rId20" tooltip="https://www.instagram.com/lululemoneurope/"/>
          </p:cNvPr>
          <p:cNvSpPr/>
          <p:nvPr/>
        </p:nvSpPr>
        <p:spPr>
          <a:xfrm>
            <a:off x="2571220" y="8557772"/>
            <a:ext cx="733189" cy="733189"/>
          </a:xfrm>
          <a:custGeom>
            <a:avLst/>
            <a:gdLst/>
            <a:ahLst/>
            <a:cxnLst/>
            <a:rect l="l" t="t" r="r" b="b"/>
            <a:pathLst>
              <a:path w="733189" h="733189">
                <a:moveTo>
                  <a:pt x="0" y="0"/>
                </a:moveTo>
                <a:lnTo>
                  <a:pt x="733189" y="0"/>
                </a:lnTo>
                <a:lnTo>
                  <a:pt x="733189" y="733189"/>
                </a:lnTo>
                <a:lnTo>
                  <a:pt x="0" y="733189"/>
                </a:lnTo>
                <a:lnTo>
                  <a:pt x="0" y="0"/>
                </a:lnTo>
                <a:close/>
              </a:path>
            </a:pathLst>
          </a:custGeom>
          <a:blipFill>
            <a:blip r:embed="rId21"/>
            <a:stretch>
              <a:fillRect/>
            </a:stretch>
          </a:blipFill>
        </p:spPr>
      </p:sp>
      <p:sp>
        <p:nvSpPr>
          <p:cNvPr id="12" name="TextBox 12"/>
          <p:cNvSpPr txBox="1"/>
          <p:nvPr/>
        </p:nvSpPr>
        <p:spPr>
          <a:xfrm>
            <a:off x="1559612" y="5881427"/>
            <a:ext cx="12655256" cy="1344392"/>
          </a:xfrm>
          <a:prstGeom prst="rect">
            <a:avLst/>
          </a:prstGeom>
        </p:spPr>
        <p:txBody>
          <a:bodyPr lIns="0" tIns="0" rIns="0" bIns="0" rtlCol="0" anchor="t">
            <a:spAutoFit/>
          </a:bodyPr>
          <a:lstStyle/>
          <a:p>
            <a:pPr algn="l">
              <a:lnSpc>
                <a:spcPts val="5174"/>
              </a:lnSpc>
            </a:pPr>
            <a:r>
              <a:rPr lang="en-US" sz="3696" b="1" u="sng">
                <a:solidFill>
                  <a:srgbClr val="E2502B"/>
                </a:solidFill>
                <a:latin typeface="Calibri (MS) Bold"/>
                <a:ea typeface="Calibri (MS) Bold"/>
                <a:cs typeface="Calibri (MS) Bold"/>
                <a:sym typeface="Calibri (MS) Bold"/>
              </a:rPr>
              <a:t>“Legacy in Motion”</a:t>
            </a:r>
            <a:r>
              <a:rPr lang="en-US" sz="3696" b="1">
                <a:solidFill>
                  <a:srgbClr val="E2502B"/>
                </a:solidFill>
                <a:latin typeface="Calibri (MS) Bold"/>
                <a:ea typeface="Calibri (MS) Bold"/>
                <a:cs typeface="Calibri (MS) Bold"/>
                <a:sym typeface="Calibri (MS) Bold"/>
              </a:rPr>
              <a:t>: </a:t>
            </a:r>
            <a:r>
              <a:rPr lang="en-US" sz="3696" b="1" i="1">
                <a:solidFill>
                  <a:srgbClr val="E2502B"/>
                </a:solidFill>
                <a:latin typeface="Calibri (MS) Bold Italics"/>
                <a:ea typeface="Calibri (MS) Bold Italics"/>
                <a:cs typeface="Calibri (MS) Bold Italics"/>
                <a:sym typeface="Calibri (MS) Bold Italics"/>
              </a:rPr>
              <a:t>A Digital Marketing Strategy to Strengthen Market Leadership Across Europe.</a:t>
            </a:r>
          </a:p>
        </p:txBody>
      </p:sp>
      <p:sp>
        <p:nvSpPr>
          <p:cNvPr id="13" name="Freeform 13">
            <a:hlinkClick r:id="rId22" tooltip="https://www.lululemon.de/en-de/home"/>
          </p:cNvPr>
          <p:cNvSpPr/>
          <p:nvPr/>
        </p:nvSpPr>
        <p:spPr>
          <a:xfrm>
            <a:off x="1577577" y="8501772"/>
            <a:ext cx="835682" cy="845190"/>
          </a:xfrm>
          <a:custGeom>
            <a:avLst/>
            <a:gdLst/>
            <a:ahLst/>
            <a:cxnLst/>
            <a:rect l="l" t="t" r="r" b="b"/>
            <a:pathLst>
              <a:path w="835682" h="845190">
                <a:moveTo>
                  <a:pt x="0" y="0"/>
                </a:moveTo>
                <a:lnTo>
                  <a:pt x="835682" y="0"/>
                </a:lnTo>
                <a:lnTo>
                  <a:pt x="835682" y="845190"/>
                </a:lnTo>
                <a:lnTo>
                  <a:pt x="0" y="845190"/>
                </a:lnTo>
                <a:lnTo>
                  <a:pt x="0" y="0"/>
                </a:lnTo>
                <a:close/>
              </a:path>
            </a:pathLst>
          </a:custGeom>
          <a:blipFill>
            <a:blip r:embed="rId10"/>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323159" y="-994693"/>
            <a:ext cx="6866993" cy="5317210"/>
          </a:xfrm>
          <a:custGeom>
            <a:avLst/>
            <a:gdLst/>
            <a:ahLst/>
            <a:cxnLst/>
            <a:rect l="l" t="t" r="r" b="b"/>
            <a:pathLst>
              <a:path w="6866993" h="5317210">
                <a:moveTo>
                  <a:pt x="0" y="0"/>
                </a:moveTo>
                <a:lnTo>
                  <a:pt x="6866993" y="0"/>
                </a:lnTo>
                <a:lnTo>
                  <a:pt x="6866993" y="5317210"/>
                </a:lnTo>
                <a:lnTo>
                  <a:pt x="0" y="5317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9253" y="-994693"/>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52386" y="7546958"/>
            <a:ext cx="3065986" cy="3050695"/>
          </a:xfrm>
          <a:custGeom>
            <a:avLst/>
            <a:gdLst/>
            <a:ahLst/>
            <a:cxnLst/>
            <a:rect l="l" t="t" r="r" b="b"/>
            <a:pathLst>
              <a:path w="3065986" h="3050695">
                <a:moveTo>
                  <a:pt x="0" y="0"/>
                </a:moveTo>
                <a:lnTo>
                  <a:pt x="3065987" y="0"/>
                </a:lnTo>
                <a:lnTo>
                  <a:pt x="3065987" y="3050694"/>
                </a:lnTo>
                <a:lnTo>
                  <a:pt x="0" y="3050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181820" y="1655535"/>
            <a:ext cx="9448722" cy="1384299"/>
          </a:xfrm>
          <a:prstGeom prst="rect">
            <a:avLst/>
          </a:prstGeom>
        </p:spPr>
        <p:txBody>
          <a:bodyPr lIns="0" tIns="0" rIns="0" bIns="0" rtlCol="0" anchor="t">
            <a:spAutoFit/>
          </a:bodyPr>
          <a:lstStyle/>
          <a:p>
            <a:pPr algn="l">
              <a:lnSpc>
                <a:spcPts val="8299"/>
              </a:lnSpc>
            </a:pPr>
            <a:r>
              <a:rPr lang="en-US" sz="9999" b="1">
                <a:solidFill>
                  <a:srgbClr val="CC3300"/>
                </a:solidFill>
                <a:latin typeface="Calibri (MS) Bold"/>
                <a:ea typeface="Calibri (MS) Bold"/>
                <a:cs typeface="Calibri (MS) Bold"/>
                <a:sym typeface="Calibri (MS) Bold"/>
              </a:rPr>
              <a:t>AGENDA</a:t>
            </a:r>
          </a:p>
        </p:txBody>
      </p:sp>
      <p:sp>
        <p:nvSpPr>
          <p:cNvPr id="6" name="TextBox 6"/>
          <p:cNvSpPr txBox="1"/>
          <p:nvPr/>
        </p:nvSpPr>
        <p:spPr>
          <a:xfrm>
            <a:off x="3371852" y="3085029"/>
            <a:ext cx="11342705" cy="6047836"/>
          </a:xfrm>
          <a:prstGeom prst="rect">
            <a:avLst/>
          </a:prstGeom>
        </p:spPr>
        <p:txBody>
          <a:bodyPr lIns="0" tIns="0" rIns="0" bIns="0" rtlCol="0" anchor="t">
            <a:spAutoFit/>
          </a:bodyPr>
          <a:lstStyle/>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Objectives of the Presentation</a:t>
            </a:r>
          </a:p>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Company Overview</a:t>
            </a:r>
          </a:p>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Digital Marketing Strategy</a:t>
            </a:r>
          </a:p>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Theoretical Background (SWOT and STP)</a:t>
            </a:r>
          </a:p>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Comprehensive Market Research and Market Gap</a:t>
            </a:r>
          </a:p>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Competitive Analysis</a:t>
            </a:r>
          </a:p>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Brand Positioning and 4P’s </a:t>
            </a:r>
          </a:p>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Sales Channel, Content Strategy, and KPI’s</a:t>
            </a:r>
          </a:p>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Recommendations and Conclusion</a:t>
            </a:r>
          </a:p>
          <a:p>
            <a:pPr marL="733240" lvl="1" indent="-366620" algn="l">
              <a:lnSpc>
                <a:spcPts val="4754"/>
              </a:lnSpc>
              <a:buFont typeface="Arial"/>
              <a:buChar char="•"/>
            </a:pPr>
            <a:r>
              <a:rPr lang="en-US" sz="3396" b="1">
                <a:solidFill>
                  <a:srgbClr val="CC3300"/>
                </a:solidFill>
                <a:latin typeface="Calibri (MS) Bold"/>
                <a:ea typeface="Calibri (MS) Bold"/>
                <a:cs typeface="Calibri (MS) Bold"/>
                <a:sym typeface="Calibri (MS) Bold"/>
              </a:rPr>
              <a:t>References</a:t>
            </a:r>
          </a:p>
        </p:txBody>
      </p:sp>
      <p:sp>
        <p:nvSpPr>
          <p:cNvPr id="7" name="Freeform 7"/>
          <p:cNvSpPr/>
          <p:nvPr/>
        </p:nvSpPr>
        <p:spPr>
          <a:xfrm>
            <a:off x="1116846" y="2281009"/>
            <a:ext cx="829658" cy="839097"/>
          </a:xfrm>
          <a:custGeom>
            <a:avLst/>
            <a:gdLst/>
            <a:ahLst/>
            <a:cxnLst/>
            <a:rect l="l" t="t" r="r" b="b"/>
            <a:pathLst>
              <a:path w="829658" h="839097">
                <a:moveTo>
                  <a:pt x="0" y="0"/>
                </a:moveTo>
                <a:lnTo>
                  <a:pt x="829657" y="0"/>
                </a:lnTo>
                <a:lnTo>
                  <a:pt x="829657" y="839098"/>
                </a:lnTo>
                <a:lnTo>
                  <a:pt x="0" y="839098"/>
                </a:lnTo>
                <a:lnTo>
                  <a:pt x="0" y="0"/>
                </a:lnTo>
                <a:close/>
              </a:path>
            </a:pathLst>
          </a:custGeom>
          <a:blipFill>
            <a:blip r:embed="rId8"/>
            <a:stretch>
              <a:fillRect/>
            </a:stretch>
          </a:blipFill>
        </p:spPr>
      </p:sp>
      <p:sp>
        <p:nvSpPr>
          <p:cNvPr id="8" name="Freeform 8"/>
          <p:cNvSpPr/>
          <p:nvPr/>
        </p:nvSpPr>
        <p:spPr>
          <a:xfrm>
            <a:off x="1531674" y="8185452"/>
            <a:ext cx="1327369" cy="1342472"/>
          </a:xfrm>
          <a:custGeom>
            <a:avLst/>
            <a:gdLst/>
            <a:ahLst/>
            <a:cxnLst/>
            <a:rect l="l" t="t" r="r" b="b"/>
            <a:pathLst>
              <a:path w="1327369" h="1342472">
                <a:moveTo>
                  <a:pt x="0" y="0"/>
                </a:moveTo>
                <a:lnTo>
                  <a:pt x="1327370" y="0"/>
                </a:lnTo>
                <a:lnTo>
                  <a:pt x="1327370" y="1342472"/>
                </a:lnTo>
                <a:lnTo>
                  <a:pt x="0" y="1342472"/>
                </a:lnTo>
                <a:lnTo>
                  <a:pt x="0" y="0"/>
                </a:lnTo>
                <a:close/>
              </a:path>
            </a:pathLst>
          </a:custGeom>
          <a:blipFill>
            <a:blip r:embed="rId8"/>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98842" y="-1115304"/>
            <a:ext cx="6866993" cy="5317210"/>
          </a:xfrm>
          <a:custGeom>
            <a:avLst/>
            <a:gdLst/>
            <a:ahLst/>
            <a:cxnLst/>
            <a:rect l="l" t="t" r="r" b="b"/>
            <a:pathLst>
              <a:path w="6866993" h="5317210">
                <a:moveTo>
                  <a:pt x="0" y="0"/>
                </a:moveTo>
                <a:lnTo>
                  <a:pt x="6866992" y="0"/>
                </a:lnTo>
                <a:lnTo>
                  <a:pt x="6866992" y="5317210"/>
                </a:lnTo>
                <a:lnTo>
                  <a:pt x="0" y="5317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9253" y="-994693"/>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222014" y="7598648"/>
            <a:ext cx="3065986" cy="3050695"/>
          </a:xfrm>
          <a:custGeom>
            <a:avLst/>
            <a:gdLst/>
            <a:ahLst/>
            <a:cxnLst/>
            <a:rect l="l" t="t" r="r" b="b"/>
            <a:pathLst>
              <a:path w="3065986" h="3050695">
                <a:moveTo>
                  <a:pt x="0" y="0"/>
                </a:moveTo>
                <a:lnTo>
                  <a:pt x="3065986" y="0"/>
                </a:lnTo>
                <a:lnTo>
                  <a:pt x="3065986" y="3050695"/>
                </a:lnTo>
                <a:lnTo>
                  <a:pt x="0" y="3050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399151" y="1461940"/>
            <a:ext cx="9448722" cy="1384299"/>
          </a:xfrm>
          <a:prstGeom prst="rect">
            <a:avLst/>
          </a:prstGeom>
        </p:spPr>
        <p:txBody>
          <a:bodyPr lIns="0" tIns="0" rIns="0" bIns="0" rtlCol="0" anchor="t">
            <a:spAutoFit/>
          </a:bodyPr>
          <a:lstStyle/>
          <a:p>
            <a:pPr algn="l">
              <a:lnSpc>
                <a:spcPts val="8299"/>
              </a:lnSpc>
            </a:pPr>
            <a:r>
              <a:rPr lang="en-US" sz="9999" b="1">
                <a:solidFill>
                  <a:srgbClr val="CC3300"/>
                </a:solidFill>
                <a:latin typeface="Calibri (MS) Bold"/>
                <a:ea typeface="Calibri (MS) Bold"/>
                <a:cs typeface="Calibri (MS) Bold"/>
                <a:sym typeface="Calibri (MS) Bold"/>
              </a:rPr>
              <a:t>OBJECTIVES</a:t>
            </a:r>
          </a:p>
        </p:txBody>
      </p:sp>
      <p:sp>
        <p:nvSpPr>
          <p:cNvPr id="6" name="TextBox 6"/>
          <p:cNvSpPr txBox="1"/>
          <p:nvPr/>
        </p:nvSpPr>
        <p:spPr>
          <a:xfrm>
            <a:off x="2441921" y="2986757"/>
            <a:ext cx="12864026" cy="6440901"/>
          </a:xfrm>
          <a:prstGeom prst="rect">
            <a:avLst/>
          </a:prstGeom>
        </p:spPr>
        <p:txBody>
          <a:bodyPr lIns="0" tIns="0" rIns="0" bIns="0" rtlCol="0" anchor="t">
            <a:spAutoFit/>
          </a:bodyPr>
          <a:lstStyle/>
          <a:p>
            <a:pPr marL="711651" lvl="1" indent="-355825" algn="l">
              <a:lnSpc>
                <a:spcPts val="4614"/>
              </a:lnSpc>
              <a:buFont typeface="Arial"/>
              <a:buChar char="•"/>
            </a:pPr>
            <a:r>
              <a:rPr lang="en-US" sz="3296" b="1">
                <a:solidFill>
                  <a:srgbClr val="CC3300"/>
                </a:solidFill>
                <a:latin typeface="Calibri (MS) Bold"/>
                <a:ea typeface="Calibri (MS) Bold"/>
                <a:cs typeface="Calibri (MS) Bold"/>
                <a:sym typeface="Calibri (MS) Bold"/>
              </a:rPr>
              <a:t>Understand the German &amp; European consumer mindset with the help of the theoretical background.</a:t>
            </a:r>
          </a:p>
          <a:p>
            <a:pPr marL="711651" lvl="1" indent="-355825" algn="l">
              <a:lnSpc>
                <a:spcPts val="4614"/>
              </a:lnSpc>
              <a:buFont typeface="Arial"/>
              <a:buChar char="•"/>
            </a:pPr>
            <a:r>
              <a:rPr lang="en-US" sz="3296" b="1">
                <a:solidFill>
                  <a:srgbClr val="CC3300"/>
                </a:solidFill>
                <a:latin typeface="Calibri (MS) Bold"/>
                <a:ea typeface="Calibri (MS) Bold"/>
                <a:cs typeface="Calibri (MS) Bold"/>
                <a:sym typeface="Calibri (MS) Bold"/>
              </a:rPr>
              <a:t>Build a marketing strategy with the help of a creative campaign to develop leadership across Europe. </a:t>
            </a:r>
          </a:p>
          <a:p>
            <a:pPr marL="711651" lvl="1" indent="-355825" algn="l">
              <a:lnSpc>
                <a:spcPts val="4614"/>
              </a:lnSpc>
              <a:buFont typeface="Arial"/>
              <a:buChar char="•"/>
            </a:pPr>
            <a:r>
              <a:rPr lang="en-US" sz="3296" b="1">
                <a:solidFill>
                  <a:srgbClr val="CC3300"/>
                </a:solidFill>
                <a:latin typeface="Calibri (MS) Bold"/>
                <a:ea typeface="Calibri (MS) Bold"/>
                <a:cs typeface="Calibri (MS) Bold"/>
                <a:sym typeface="Calibri (MS) Bold"/>
              </a:rPr>
              <a:t>Propose a customer-driven digital marketing strategy/campaign.</a:t>
            </a:r>
          </a:p>
          <a:p>
            <a:pPr marL="711651" lvl="1" indent="-355825" algn="l">
              <a:lnSpc>
                <a:spcPts val="4614"/>
              </a:lnSpc>
              <a:buFont typeface="Arial"/>
              <a:buChar char="•"/>
            </a:pPr>
            <a:r>
              <a:rPr lang="en-US" sz="3296" b="1">
                <a:solidFill>
                  <a:srgbClr val="CC3300"/>
                </a:solidFill>
                <a:latin typeface="Calibri (MS) Bold"/>
                <a:ea typeface="Calibri (MS) Bold"/>
                <a:cs typeface="Calibri (MS) Bold"/>
                <a:sym typeface="Calibri (MS) Bold"/>
              </a:rPr>
              <a:t>Evaluate Comprehensive Market Research and Competitive Analysis.</a:t>
            </a:r>
          </a:p>
          <a:p>
            <a:pPr marL="711651" lvl="1" indent="-355825" algn="l">
              <a:lnSpc>
                <a:spcPts val="4614"/>
              </a:lnSpc>
              <a:buFont typeface="Arial"/>
              <a:buChar char="•"/>
            </a:pPr>
            <a:r>
              <a:rPr lang="en-US" sz="3296" b="1">
                <a:solidFill>
                  <a:srgbClr val="CC3300"/>
                </a:solidFill>
                <a:latin typeface="Calibri (MS) Bold"/>
                <a:ea typeface="Calibri (MS) Bold"/>
                <a:cs typeface="Calibri (MS) Bold"/>
                <a:sym typeface="Calibri (MS) Bold"/>
              </a:rPr>
              <a:t>Identify Market Gap and channels for international expansion.</a:t>
            </a:r>
          </a:p>
          <a:p>
            <a:pPr marL="711651" lvl="1" indent="-355825" algn="l">
              <a:lnSpc>
                <a:spcPts val="4614"/>
              </a:lnSpc>
              <a:buFont typeface="Arial"/>
              <a:buChar char="•"/>
            </a:pPr>
            <a:r>
              <a:rPr lang="en-US" sz="3296" b="1">
                <a:solidFill>
                  <a:srgbClr val="CC3300"/>
                </a:solidFill>
                <a:latin typeface="Calibri (MS) Bold"/>
                <a:ea typeface="Calibri (MS) Bold"/>
                <a:cs typeface="Calibri (MS) Bold"/>
                <a:sym typeface="Calibri (MS) Bold"/>
              </a:rPr>
              <a:t>Recommend cutting-edge technologies to drive engagement and community.</a:t>
            </a:r>
          </a:p>
          <a:p>
            <a:pPr marL="711651" lvl="1" indent="-355825" algn="l">
              <a:lnSpc>
                <a:spcPts val="4614"/>
              </a:lnSpc>
              <a:buFont typeface="Arial"/>
              <a:buChar char="•"/>
            </a:pPr>
            <a:r>
              <a:rPr lang="en-US" sz="3296" b="1">
                <a:solidFill>
                  <a:srgbClr val="CC3300"/>
                </a:solidFill>
                <a:latin typeface="Calibri (MS) Bold"/>
                <a:ea typeface="Calibri (MS) Bold"/>
                <a:cs typeface="Calibri (MS) Bold"/>
                <a:sym typeface="Calibri (MS) Bold"/>
              </a:rPr>
              <a:t>Deliver a compelling, scalable strategy based on data and marketing theory</a:t>
            </a:r>
          </a:p>
        </p:txBody>
      </p:sp>
      <p:sp>
        <p:nvSpPr>
          <p:cNvPr id="7" name="Freeform 7"/>
          <p:cNvSpPr/>
          <p:nvPr/>
        </p:nvSpPr>
        <p:spPr>
          <a:xfrm>
            <a:off x="1116846" y="2281009"/>
            <a:ext cx="829658" cy="839097"/>
          </a:xfrm>
          <a:custGeom>
            <a:avLst/>
            <a:gdLst/>
            <a:ahLst/>
            <a:cxnLst/>
            <a:rect l="l" t="t" r="r" b="b"/>
            <a:pathLst>
              <a:path w="829658" h="839097">
                <a:moveTo>
                  <a:pt x="0" y="0"/>
                </a:moveTo>
                <a:lnTo>
                  <a:pt x="829657" y="0"/>
                </a:lnTo>
                <a:lnTo>
                  <a:pt x="829657" y="839098"/>
                </a:lnTo>
                <a:lnTo>
                  <a:pt x="0" y="839098"/>
                </a:lnTo>
                <a:lnTo>
                  <a:pt x="0" y="0"/>
                </a:lnTo>
                <a:close/>
              </a:path>
            </a:pathLst>
          </a:custGeom>
          <a:blipFill>
            <a:blip r:embed="rId8"/>
            <a:stretch>
              <a:fillRect/>
            </a:stretch>
          </a:blipFill>
        </p:spPr>
      </p:sp>
      <p:sp>
        <p:nvSpPr>
          <p:cNvPr id="8" name="Freeform 8"/>
          <p:cNvSpPr/>
          <p:nvPr/>
        </p:nvSpPr>
        <p:spPr>
          <a:xfrm>
            <a:off x="1116846" y="8085186"/>
            <a:ext cx="1327369" cy="1342472"/>
          </a:xfrm>
          <a:custGeom>
            <a:avLst/>
            <a:gdLst/>
            <a:ahLst/>
            <a:cxnLst/>
            <a:rect l="l" t="t" r="r" b="b"/>
            <a:pathLst>
              <a:path w="1327369" h="1342472">
                <a:moveTo>
                  <a:pt x="0" y="0"/>
                </a:moveTo>
                <a:lnTo>
                  <a:pt x="1327369" y="0"/>
                </a:lnTo>
                <a:lnTo>
                  <a:pt x="1327369" y="1342472"/>
                </a:lnTo>
                <a:lnTo>
                  <a:pt x="0" y="1342472"/>
                </a:lnTo>
                <a:lnTo>
                  <a:pt x="0" y="0"/>
                </a:lnTo>
                <a:close/>
              </a:path>
            </a:pathLst>
          </a:custGeom>
          <a:blipFill>
            <a:blip r:embed="rId8"/>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218669" y="-927520"/>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218669" y="1237818"/>
            <a:ext cx="446502" cy="446502"/>
          </a:xfrm>
          <a:custGeom>
            <a:avLst/>
            <a:gdLst/>
            <a:ahLst/>
            <a:cxnLst/>
            <a:rect l="l" t="t" r="r" b="b"/>
            <a:pathLst>
              <a:path w="446502" h="446502">
                <a:moveTo>
                  <a:pt x="0" y="0"/>
                </a:moveTo>
                <a:lnTo>
                  <a:pt x="446503" y="0"/>
                </a:lnTo>
                <a:lnTo>
                  <a:pt x="446503" y="446502"/>
                </a:lnTo>
                <a:lnTo>
                  <a:pt x="0" y="44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85676" y="8101140"/>
            <a:ext cx="3065986" cy="3050695"/>
          </a:xfrm>
          <a:custGeom>
            <a:avLst/>
            <a:gdLst/>
            <a:ahLst/>
            <a:cxnLst/>
            <a:rect l="l" t="t" r="r" b="b"/>
            <a:pathLst>
              <a:path w="3065986" h="3050695">
                <a:moveTo>
                  <a:pt x="0" y="0"/>
                </a:moveTo>
                <a:lnTo>
                  <a:pt x="3065987" y="0"/>
                </a:lnTo>
                <a:lnTo>
                  <a:pt x="3065987" y="3050694"/>
                </a:lnTo>
                <a:lnTo>
                  <a:pt x="0" y="3050694"/>
                </a:lnTo>
                <a:lnTo>
                  <a:pt x="0" y="0"/>
                </a:lnTo>
                <a:close/>
              </a:path>
            </a:pathLst>
          </a:custGeom>
          <a:blipFill>
            <a:blip r:embed="rId7">
              <a:alphaModFix amt="37000"/>
              <a:extLst>
                <a:ext uri="{96DAC541-7B7A-43D3-8B79-37D633B846F1}">
                  <asvg:svgBlip xmlns:asvg="http://schemas.microsoft.com/office/drawing/2016/SVG/main" r:embed="rId8"/>
                </a:ext>
              </a:extLst>
            </a:blip>
            <a:stretch>
              <a:fillRect/>
            </a:stretch>
          </a:blipFill>
        </p:spPr>
      </p:sp>
      <p:sp>
        <p:nvSpPr>
          <p:cNvPr id="6" name="Freeform 6"/>
          <p:cNvSpPr/>
          <p:nvPr/>
        </p:nvSpPr>
        <p:spPr>
          <a:xfrm>
            <a:off x="864719" y="2246710"/>
            <a:ext cx="1577201" cy="940571"/>
          </a:xfrm>
          <a:custGeom>
            <a:avLst/>
            <a:gdLst/>
            <a:ahLst/>
            <a:cxnLst/>
            <a:rect l="l" t="t" r="r" b="b"/>
            <a:pathLst>
              <a:path w="1577201" h="940571">
                <a:moveTo>
                  <a:pt x="0" y="0"/>
                </a:moveTo>
                <a:lnTo>
                  <a:pt x="1577202" y="0"/>
                </a:lnTo>
                <a:lnTo>
                  <a:pt x="1577202" y="940570"/>
                </a:lnTo>
                <a:lnTo>
                  <a:pt x="0" y="940570"/>
                </a:lnTo>
                <a:lnTo>
                  <a:pt x="0" y="0"/>
                </a:lnTo>
                <a:close/>
              </a:path>
            </a:pathLst>
          </a:custGeom>
          <a:blipFill>
            <a:blip r:embed="rId9">
              <a:alphaModFix amt="86000"/>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605901" y="2821770"/>
            <a:ext cx="14653399" cy="1943227"/>
          </a:xfrm>
          <a:prstGeom prst="rect">
            <a:avLst/>
          </a:prstGeom>
        </p:spPr>
        <p:txBody>
          <a:bodyPr lIns="0" tIns="0" rIns="0" bIns="0" rtlCol="0" anchor="t">
            <a:spAutoFit/>
          </a:bodyPr>
          <a:lstStyle/>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Global technical athletic-apparel &amp; lifestyle brand focused on yoga, training, running and everyday wellness wear.</a:t>
            </a:r>
          </a:p>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Founded by Chip Wilson in 1998 in Vancouver, Canada; first store opened 2000.</a:t>
            </a:r>
          </a:p>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Evolved from women’s yoga wear to a full range: yoga, running, training apparel for women &amp; men.</a:t>
            </a:r>
          </a:p>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Publicly listed since 2007; now a worldwide brand across markets.</a:t>
            </a:r>
          </a:p>
          <a:p>
            <a:pPr algn="l">
              <a:lnSpc>
                <a:spcPts val="3013"/>
              </a:lnSpc>
            </a:pPr>
            <a:endParaRPr lang="en-US" sz="2199" b="1">
              <a:solidFill>
                <a:srgbClr val="FFFFFF"/>
              </a:solidFill>
              <a:latin typeface="Calibri (MS) Bold"/>
              <a:ea typeface="Calibri (MS) Bold"/>
              <a:cs typeface="Calibri (MS) Bold"/>
              <a:sym typeface="Calibri (MS) Bold"/>
            </a:endParaRPr>
          </a:p>
        </p:txBody>
      </p:sp>
      <p:sp>
        <p:nvSpPr>
          <p:cNvPr id="8" name="Freeform 8"/>
          <p:cNvSpPr/>
          <p:nvPr/>
        </p:nvSpPr>
        <p:spPr>
          <a:xfrm rot="-4050707">
            <a:off x="13301404" y="6967882"/>
            <a:ext cx="6866993" cy="5317210"/>
          </a:xfrm>
          <a:custGeom>
            <a:avLst/>
            <a:gdLst/>
            <a:ahLst/>
            <a:cxnLst/>
            <a:rect l="l" t="t" r="r" b="b"/>
            <a:pathLst>
              <a:path w="6866993" h="5317210">
                <a:moveTo>
                  <a:pt x="0" y="0"/>
                </a:moveTo>
                <a:lnTo>
                  <a:pt x="6866992" y="0"/>
                </a:lnTo>
                <a:lnTo>
                  <a:pt x="6866992" y="5317210"/>
                </a:lnTo>
                <a:lnTo>
                  <a:pt x="0" y="53172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3262148" y="735992"/>
            <a:ext cx="12027028" cy="1232535"/>
          </a:xfrm>
          <a:prstGeom prst="rect">
            <a:avLst/>
          </a:prstGeom>
        </p:spPr>
        <p:txBody>
          <a:bodyPr lIns="0" tIns="0" rIns="0" bIns="0" rtlCol="0" anchor="t">
            <a:spAutoFit/>
          </a:bodyPr>
          <a:lstStyle/>
          <a:p>
            <a:pPr algn="l">
              <a:lnSpc>
                <a:spcPts val="7470"/>
              </a:lnSpc>
            </a:pPr>
            <a:r>
              <a:rPr lang="en-US" sz="9000" b="1">
                <a:solidFill>
                  <a:srgbClr val="FFFFFF"/>
                </a:solidFill>
                <a:latin typeface="Calibri (MS) Bold"/>
                <a:ea typeface="Calibri (MS) Bold"/>
                <a:cs typeface="Calibri (MS) Bold"/>
                <a:sym typeface="Calibri (MS) Bold"/>
              </a:rPr>
              <a:t>COMPANY OVERVIEW</a:t>
            </a:r>
          </a:p>
        </p:txBody>
      </p:sp>
      <p:grpSp>
        <p:nvGrpSpPr>
          <p:cNvPr id="10" name="Group 10"/>
          <p:cNvGrpSpPr/>
          <p:nvPr/>
        </p:nvGrpSpPr>
        <p:grpSpPr>
          <a:xfrm>
            <a:off x="6604885" y="9258300"/>
            <a:ext cx="4300926" cy="523931"/>
            <a:chOff x="0" y="0"/>
            <a:chExt cx="5734568" cy="698575"/>
          </a:xfrm>
        </p:grpSpPr>
        <p:sp>
          <p:nvSpPr>
            <p:cNvPr id="11" name="Freeform 11"/>
            <p:cNvSpPr/>
            <p:nvPr/>
          </p:nvSpPr>
          <p:spPr>
            <a:xfrm>
              <a:off x="0" y="0"/>
              <a:ext cx="5734568" cy="698575"/>
            </a:xfrm>
            <a:custGeom>
              <a:avLst/>
              <a:gdLst/>
              <a:ahLst/>
              <a:cxnLst/>
              <a:rect l="l" t="t" r="r" b="b"/>
              <a:pathLst>
                <a:path w="5734568" h="698575">
                  <a:moveTo>
                    <a:pt x="0" y="0"/>
                  </a:moveTo>
                  <a:lnTo>
                    <a:pt x="5734568" y="0"/>
                  </a:lnTo>
                  <a:lnTo>
                    <a:pt x="5734568" y="698575"/>
                  </a:lnTo>
                  <a:lnTo>
                    <a:pt x="0" y="6985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241157" y="110731"/>
              <a:ext cx="4991990" cy="410438"/>
            </a:xfrm>
            <a:prstGeom prst="rect">
              <a:avLst/>
            </a:prstGeom>
          </p:spPr>
          <p:txBody>
            <a:bodyPr lIns="0" tIns="0" rIns="0" bIns="0" rtlCol="0" anchor="t">
              <a:spAutoFit/>
            </a:bodyPr>
            <a:lstStyle/>
            <a:p>
              <a:pPr algn="l">
                <a:lnSpc>
                  <a:spcPts val="2376"/>
                </a:lnSpc>
              </a:pPr>
              <a:r>
                <a:rPr lang="en-US" sz="1734" b="1" u="sng">
                  <a:solidFill>
                    <a:srgbClr val="D9291A"/>
                  </a:solidFill>
                  <a:latin typeface="Calibri (MS) Bold"/>
                  <a:ea typeface="Calibri (MS) Bold"/>
                  <a:cs typeface="Calibri (MS) Bold"/>
                  <a:sym typeface="Calibri (MS) Bold"/>
                  <a:hlinkClick r:id="rId15" tooltip="https://www.lululemon.de/en-de/home"/>
                </a:rPr>
                <a:t>www.lululemon.de/en-de/home</a:t>
              </a:r>
            </a:p>
          </p:txBody>
        </p:sp>
      </p:grpSp>
      <p:sp>
        <p:nvSpPr>
          <p:cNvPr id="13" name="TextBox 13"/>
          <p:cNvSpPr txBox="1"/>
          <p:nvPr/>
        </p:nvSpPr>
        <p:spPr>
          <a:xfrm>
            <a:off x="2894811" y="2162892"/>
            <a:ext cx="4098727" cy="555086"/>
          </a:xfrm>
          <a:prstGeom prst="rect">
            <a:avLst/>
          </a:prstGeom>
        </p:spPr>
        <p:txBody>
          <a:bodyPr lIns="0" tIns="0" rIns="0" bIns="0" rtlCol="0" anchor="t">
            <a:spAutoFit/>
          </a:bodyPr>
          <a:lstStyle/>
          <a:p>
            <a:pPr algn="ctr">
              <a:lnSpc>
                <a:spcPts val="4054"/>
              </a:lnSpc>
              <a:spcBef>
                <a:spcPct val="0"/>
              </a:spcBef>
            </a:pPr>
            <a:r>
              <a:rPr lang="en-US" sz="2896" b="1" u="sng">
                <a:solidFill>
                  <a:srgbClr val="FFFFFF"/>
                </a:solidFill>
                <a:latin typeface="Calibri (MS) Bold"/>
                <a:ea typeface="Calibri (MS) Bold"/>
                <a:cs typeface="Calibri (MS) Bold"/>
                <a:sym typeface="Calibri (MS) Bold"/>
              </a:rPr>
              <a:t>Who We Are &amp; Our Origins</a:t>
            </a:r>
          </a:p>
        </p:txBody>
      </p:sp>
      <p:sp>
        <p:nvSpPr>
          <p:cNvPr id="14" name="TextBox 14"/>
          <p:cNvSpPr txBox="1"/>
          <p:nvPr/>
        </p:nvSpPr>
        <p:spPr>
          <a:xfrm>
            <a:off x="2894811" y="4394363"/>
            <a:ext cx="6451898" cy="555086"/>
          </a:xfrm>
          <a:prstGeom prst="rect">
            <a:avLst/>
          </a:prstGeom>
        </p:spPr>
        <p:txBody>
          <a:bodyPr lIns="0" tIns="0" rIns="0" bIns="0" rtlCol="0" anchor="t">
            <a:spAutoFit/>
          </a:bodyPr>
          <a:lstStyle/>
          <a:p>
            <a:pPr algn="ctr">
              <a:lnSpc>
                <a:spcPts val="4054"/>
              </a:lnSpc>
              <a:spcBef>
                <a:spcPct val="0"/>
              </a:spcBef>
            </a:pPr>
            <a:r>
              <a:rPr lang="en-US" sz="2896" b="1" u="sng">
                <a:solidFill>
                  <a:srgbClr val="FFFFFF"/>
                </a:solidFill>
                <a:latin typeface="Calibri (MS) Bold"/>
                <a:ea typeface="Calibri (MS) Bold"/>
                <a:cs typeface="Calibri (MS) Bold"/>
                <a:sym typeface="Calibri (MS) Bold"/>
              </a:rPr>
              <a:t>Strategy, Market Position &amp; Growth Vision</a:t>
            </a:r>
          </a:p>
        </p:txBody>
      </p:sp>
      <p:sp>
        <p:nvSpPr>
          <p:cNvPr id="15" name="TextBox 15"/>
          <p:cNvSpPr txBox="1"/>
          <p:nvPr/>
        </p:nvSpPr>
        <p:spPr>
          <a:xfrm>
            <a:off x="2605901" y="4939924"/>
            <a:ext cx="14653399" cy="3086227"/>
          </a:xfrm>
          <a:prstGeom prst="rect">
            <a:avLst/>
          </a:prstGeom>
        </p:spPr>
        <p:txBody>
          <a:bodyPr lIns="0" tIns="0" rIns="0" bIns="0" rtlCol="0" anchor="t">
            <a:spAutoFit/>
          </a:bodyPr>
          <a:lstStyle/>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Positioning: premium performance-lifestyle brand blending product innovation, quality, and community.</a:t>
            </a:r>
          </a:p>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Strategic growth pillars: expand men’s business, accelerate digital/e-commerce channels, and increase international/global footprint.</a:t>
            </a:r>
          </a:p>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Differentiation via high-performance fabrics, durable product design, and community-driven experiences (yoga events, wellness &amp; fitness community engagement).</a:t>
            </a:r>
          </a:p>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Long-term ambition: build and strengthen market leadership in Europe and globally through localized brand presence + digital expansion.</a:t>
            </a:r>
          </a:p>
          <a:p>
            <a:pPr algn="l">
              <a:lnSpc>
                <a:spcPts val="3013"/>
              </a:lnSpc>
            </a:pPr>
            <a:endParaRPr lang="en-US" sz="2199" b="1">
              <a:solidFill>
                <a:srgbClr val="FFFFFF"/>
              </a:solidFill>
              <a:latin typeface="Calibri (MS) Bold"/>
              <a:ea typeface="Calibri (MS) Bold"/>
              <a:cs typeface="Calibri (MS) Bold"/>
              <a:sym typeface="Calibri (MS) Bold"/>
            </a:endParaRPr>
          </a:p>
        </p:txBody>
      </p:sp>
      <p:sp>
        <p:nvSpPr>
          <p:cNvPr id="16" name="TextBox 16"/>
          <p:cNvSpPr txBox="1"/>
          <p:nvPr/>
        </p:nvSpPr>
        <p:spPr>
          <a:xfrm>
            <a:off x="2605901" y="8056885"/>
            <a:ext cx="14653399" cy="800227"/>
          </a:xfrm>
          <a:prstGeom prst="rect">
            <a:avLst/>
          </a:prstGeom>
        </p:spPr>
        <p:txBody>
          <a:bodyPr lIns="0" tIns="0" rIns="0" bIns="0" rtlCol="0" anchor="t">
            <a:spAutoFit/>
          </a:bodyPr>
          <a:lstStyle/>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“Elevate human potential by helping people feel their best.”</a:t>
            </a:r>
          </a:p>
          <a:p>
            <a:pPr marL="474978" lvl="1" indent="-237489" algn="l">
              <a:lnSpc>
                <a:spcPts val="3013"/>
              </a:lnSpc>
              <a:buFont typeface="Arial"/>
              <a:buChar char="•"/>
            </a:pPr>
            <a:r>
              <a:rPr lang="en-US" sz="2199" b="1">
                <a:solidFill>
                  <a:srgbClr val="FFFFFF"/>
                </a:solidFill>
                <a:latin typeface="Calibri (MS) Bold"/>
                <a:ea typeface="Calibri (MS) Bold"/>
                <a:cs typeface="Calibri (MS) Bold"/>
                <a:sym typeface="Calibri (MS) Bold"/>
              </a:rPr>
              <a:t>Empower wellbeing: physical, mental, social — through movement, mindfulness, and connection.</a:t>
            </a:r>
          </a:p>
        </p:txBody>
      </p:sp>
      <p:sp>
        <p:nvSpPr>
          <p:cNvPr id="17" name="TextBox 17"/>
          <p:cNvSpPr txBox="1"/>
          <p:nvPr/>
        </p:nvSpPr>
        <p:spPr>
          <a:xfrm>
            <a:off x="2894811" y="7511324"/>
            <a:ext cx="5204123" cy="555086"/>
          </a:xfrm>
          <a:prstGeom prst="rect">
            <a:avLst/>
          </a:prstGeom>
        </p:spPr>
        <p:txBody>
          <a:bodyPr lIns="0" tIns="0" rIns="0" bIns="0" rtlCol="0" anchor="t">
            <a:spAutoFit/>
          </a:bodyPr>
          <a:lstStyle/>
          <a:p>
            <a:pPr algn="ctr">
              <a:lnSpc>
                <a:spcPts val="4054"/>
              </a:lnSpc>
              <a:spcBef>
                <a:spcPct val="0"/>
              </a:spcBef>
            </a:pPr>
            <a:r>
              <a:rPr lang="en-US" sz="2896" b="1" u="sng">
                <a:solidFill>
                  <a:srgbClr val="FFFFFF"/>
                </a:solidFill>
                <a:latin typeface="Calibri (MS) Bold"/>
                <a:ea typeface="Calibri (MS) Bold"/>
                <a:cs typeface="Calibri (MS) Bold"/>
                <a:sym typeface="Calibri (MS) Bold"/>
              </a:rPr>
              <a:t>Purpose &amp; Values: What Drives Us</a:t>
            </a:r>
          </a:p>
        </p:txBody>
      </p:sp>
      <p:sp>
        <p:nvSpPr>
          <p:cNvPr id="18" name="Freeform 18"/>
          <p:cNvSpPr/>
          <p:nvPr/>
        </p:nvSpPr>
        <p:spPr>
          <a:xfrm>
            <a:off x="13867610" y="301941"/>
            <a:ext cx="2292175" cy="2318256"/>
          </a:xfrm>
          <a:custGeom>
            <a:avLst/>
            <a:gdLst/>
            <a:ahLst/>
            <a:cxnLst/>
            <a:rect l="l" t="t" r="r" b="b"/>
            <a:pathLst>
              <a:path w="2292175" h="2318256">
                <a:moveTo>
                  <a:pt x="0" y="0"/>
                </a:moveTo>
                <a:lnTo>
                  <a:pt x="2292176" y="0"/>
                </a:lnTo>
                <a:lnTo>
                  <a:pt x="2292176" y="2318256"/>
                </a:lnTo>
                <a:lnTo>
                  <a:pt x="0" y="2318256"/>
                </a:lnTo>
                <a:lnTo>
                  <a:pt x="0" y="0"/>
                </a:lnTo>
                <a:close/>
              </a:path>
            </a:pathLst>
          </a:custGeom>
          <a:blipFill>
            <a:blip r:embed="rId16"/>
            <a:stretch>
              <a:fillRect/>
            </a:stretch>
          </a:blipFill>
        </p:spPr>
      </p:sp>
      <p:sp>
        <p:nvSpPr>
          <p:cNvPr id="19" name="Freeform 19"/>
          <p:cNvSpPr/>
          <p:nvPr/>
        </p:nvSpPr>
        <p:spPr>
          <a:xfrm>
            <a:off x="4027487" y="9258300"/>
            <a:ext cx="518037" cy="523931"/>
          </a:xfrm>
          <a:custGeom>
            <a:avLst/>
            <a:gdLst/>
            <a:ahLst/>
            <a:cxnLst/>
            <a:rect l="l" t="t" r="r" b="b"/>
            <a:pathLst>
              <a:path w="518037" h="523931">
                <a:moveTo>
                  <a:pt x="0" y="0"/>
                </a:moveTo>
                <a:lnTo>
                  <a:pt x="518037" y="0"/>
                </a:lnTo>
                <a:lnTo>
                  <a:pt x="518037" y="523931"/>
                </a:lnTo>
                <a:lnTo>
                  <a:pt x="0" y="523931"/>
                </a:lnTo>
                <a:lnTo>
                  <a:pt x="0" y="0"/>
                </a:lnTo>
                <a:close/>
              </a:path>
            </a:pathLst>
          </a:custGeom>
          <a:blipFill>
            <a:blip r:embed="rId16"/>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218669" y="-927520"/>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95418" y="1440660"/>
            <a:ext cx="446502" cy="446502"/>
          </a:xfrm>
          <a:custGeom>
            <a:avLst/>
            <a:gdLst/>
            <a:ahLst/>
            <a:cxnLst/>
            <a:rect l="l" t="t" r="r" b="b"/>
            <a:pathLst>
              <a:path w="446502" h="446502">
                <a:moveTo>
                  <a:pt x="0" y="0"/>
                </a:moveTo>
                <a:lnTo>
                  <a:pt x="446503" y="0"/>
                </a:lnTo>
                <a:lnTo>
                  <a:pt x="446503" y="446503"/>
                </a:lnTo>
                <a:lnTo>
                  <a:pt x="0" y="4465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85676" y="8101140"/>
            <a:ext cx="3065986" cy="3050695"/>
          </a:xfrm>
          <a:custGeom>
            <a:avLst/>
            <a:gdLst/>
            <a:ahLst/>
            <a:cxnLst/>
            <a:rect l="l" t="t" r="r" b="b"/>
            <a:pathLst>
              <a:path w="3065986" h="3050695">
                <a:moveTo>
                  <a:pt x="0" y="0"/>
                </a:moveTo>
                <a:lnTo>
                  <a:pt x="3065987" y="0"/>
                </a:lnTo>
                <a:lnTo>
                  <a:pt x="3065987" y="3050694"/>
                </a:lnTo>
                <a:lnTo>
                  <a:pt x="0" y="3050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4050707">
            <a:off x="13301404" y="6967882"/>
            <a:ext cx="6866993" cy="5317210"/>
          </a:xfrm>
          <a:custGeom>
            <a:avLst/>
            <a:gdLst/>
            <a:ahLst/>
            <a:cxnLst/>
            <a:rect l="l" t="t" r="r" b="b"/>
            <a:pathLst>
              <a:path w="6866993" h="5317210">
                <a:moveTo>
                  <a:pt x="0" y="0"/>
                </a:moveTo>
                <a:lnTo>
                  <a:pt x="6866992" y="0"/>
                </a:lnTo>
                <a:lnTo>
                  <a:pt x="6866992" y="5317210"/>
                </a:lnTo>
                <a:lnTo>
                  <a:pt x="0" y="53172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944494" y="4369368"/>
            <a:ext cx="2118273" cy="1548265"/>
          </a:xfrm>
          <a:custGeom>
            <a:avLst/>
            <a:gdLst/>
            <a:ahLst/>
            <a:cxnLst/>
            <a:rect l="l" t="t" r="r" b="b"/>
            <a:pathLst>
              <a:path w="2118273" h="1548265">
                <a:moveTo>
                  <a:pt x="0" y="0"/>
                </a:moveTo>
                <a:lnTo>
                  <a:pt x="2118273" y="0"/>
                </a:lnTo>
                <a:lnTo>
                  <a:pt x="2118273" y="1548264"/>
                </a:lnTo>
                <a:lnTo>
                  <a:pt x="0" y="15482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7098796" y="233118"/>
            <a:ext cx="10699999" cy="1231266"/>
          </a:xfrm>
          <a:prstGeom prst="rect">
            <a:avLst/>
          </a:prstGeom>
        </p:spPr>
        <p:txBody>
          <a:bodyPr lIns="0" tIns="0" rIns="0" bIns="0" rtlCol="0" anchor="t">
            <a:spAutoFit/>
          </a:bodyPr>
          <a:lstStyle/>
          <a:p>
            <a:pPr algn="l">
              <a:lnSpc>
                <a:spcPts val="8904"/>
              </a:lnSpc>
            </a:pPr>
            <a:r>
              <a:rPr lang="en-US" sz="6499" b="1" i="1" u="sng">
                <a:solidFill>
                  <a:srgbClr val="FFFFFF"/>
                </a:solidFill>
                <a:latin typeface="Calibri (MS) Bold Italics"/>
                <a:ea typeface="Calibri (MS) Bold Italics"/>
                <a:cs typeface="Calibri (MS) Bold Italics"/>
                <a:sym typeface="Calibri (MS) Bold Italics"/>
              </a:rPr>
              <a:t>Campaign: “Legacy in Motion”</a:t>
            </a:r>
          </a:p>
        </p:txBody>
      </p:sp>
      <p:sp>
        <p:nvSpPr>
          <p:cNvPr id="9" name="TextBox 9"/>
          <p:cNvSpPr txBox="1"/>
          <p:nvPr/>
        </p:nvSpPr>
        <p:spPr>
          <a:xfrm>
            <a:off x="276460" y="3480630"/>
            <a:ext cx="5395257" cy="2709013"/>
          </a:xfrm>
          <a:prstGeom prst="rect">
            <a:avLst/>
          </a:prstGeom>
        </p:spPr>
        <p:txBody>
          <a:bodyPr lIns="0" tIns="0" rIns="0" bIns="0" rtlCol="0" anchor="t">
            <a:spAutoFit/>
          </a:bodyPr>
          <a:lstStyle/>
          <a:p>
            <a:pPr algn="l">
              <a:lnSpc>
                <a:spcPts val="6462"/>
              </a:lnSpc>
            </a:pPr>
            <a:r>
              <a:rPr lang="en-US" sz="7785" b="1">
                <a:solidFill>
                  <a:srgbClr val="FFFFFF"/>
                </a:solidFill>
                <a:latin typeface="Calibri (MS) Bold"/>
                <a:ea typeface="Calibri (MS) Bold"/>
                <a:cs typeface="Calibri (MS) Bold"/>
                <a:sym typeface="Calibri (MS) Bold"/>
              </a:rPr>
              <a:t>DIGITAL MARKETING STRATEGY</a:t>
            </a:r>
          </a:p>
        </p:txBody>
      </p:sp>
      <p:sp>
        <p:nvSpPr>
          <p:cNvPr id="10" name="TextBox 10"/>
          <p:cNvSpPr txBox="1"/>
          <p:nvPr/>
        </p:nvSpPr>
        <p:spPr>
          <a:xfrm>
            <a:off x="7474400" y="1559137"/>
            <a:ext cx="9260500" cy="3509612"/>
          </a:xfrm>
          <a:prstGeom prst="rect">
            <a:avLst/>
          </a:prstGeom>
        </p:spPr>
        <p:txBody>
          <a:bodyPr lIns="0" tIns="0" rIns="0" bIns="0" rtlCol="0" anchor="t">
            <a:spAutoFit/>
          </a:bodyPr>
          <a:lstStyle/>
          <a:p>
            <a:pPr marL="622632" lvl="1" indent="-311316" algn="l">
              <a:lnSpc>
                <a:spcPts val="3950"/>
              </a:lnSpc>
              <a:buFont typeface="Arial"/>
              <a:buChar char="•"/>
            </a:pPr>
            <a:r>
              <a:rPr lang="en-US" sz="2883" b="1">
                <a:solidFill>
                  <a:srgbClr val="FFFFFF"/>
                </a:solidFill>
                <a:latin typeface="Calibri (MS) Bold"/>
                <a:ea typeface="Calibri (MS) Bold"/>
                <a:cs typeface="Calibri (MS) Bold"/>
                <a:sym typeface="Calibri (MS) Bold"/>
              </a:rPr>
              <a:t>Objective: Reignite lululemon’s streetwear and sports legacy for All Generation.</a:t>
            </a:r>
          </a:p>
          <a:p>
            <a:pPr marL="622632" lvl="1" indent="-311316" algn="l">
              <a:lnSpc>
                <a:spcPts val="3950"/>
              </a:lnSpc>
              <a:buFont typeface="Arial"/>
              <a:buChar char="•"/>
            </a:pPr>
            <a:r>
              <a:rPr lang="en-US" sz="2883" b="1">
                <a:solidFill>
                  <a:srgbClr val="FFFFFF"/>
                </a:solidFill>
                <a:latin typeface="Calibri (MS) Bold"/>
                <a:ea typeface="Calibri (MS) Bold"/>
                <a:cs typeface="Calibri (MS) Bold"/>
                <a:sym typeface="Calibri (MS) Bold"/>
              </a:rPr>
              <a:t>Theme: Blend nostalgia with modern performance and life-style.</a:t>
            </a:r>
          </a:p>
          <a:p>
            <a:pPr marL="622632" lvl="1" indent="-311316" algn="l">
              <a:lnSpc>
                <a:spcPts val="3950"/>
              </a:lnSpc>
              <a:buFont typeface="Arial"/>
              <a:buChar char="•"/>
            </a:pPr>
            <a:r>
              <a:rPr lang="en-US" sz="2883" b="1">
                <a:solidFill>
                  <a:srgbClr val="FFFFFF"/>
                </a:solidFill>
                <a:latin typeface="Calibri (MS) Bold"/>
                <a:ea typeface="Calibri (MS) Bold"/>
                <a:cs typeface="Calibri (MS) Bold"/>
                <a:sym typeface="Calibri (MS) Bold"/>
              </a:rPr>
              <a:t>Key Message: lululemon isn’t just a logo—it’s a movement, mindfulness, and connection.. From fitness fields to city streets, the legacy lives on.</a:t>
            </a:r>
          </a:p>
        </p:txBody>
      </p:sp>
      <p:sp>
        <p:nvSpPr>
          <p:cNvPr id="11" name="TextBox 11"/>
          <p:cNvSpPr txBox="1"/>
          <p:nvPr/>
        </p:nvSpPr>
        <p:spPr>
          <a:xfrm>
            <a:off x="7098796" y="4895850"/>
            <a:ext cx="10699999" cy="1231266"/>
          </a:xfrm>
          <a:prstGeom prst="rect">
            <a:avLst/>
          </a:prstGeom>
        </p:spPr>
        <p:txBody>
          <a:bodyPr lIns="0" tIns="0" rIns="0" bIns="0" rtlCol="0" anchor="t">
            <a:spAutoFit/>
          </a:bodyPr>
          <a:lstStyle/>
          <a:p>
            <a:pPr algn="l">
              <a:lnSpc>
                <a:spcPts val="8904"/>
              </a:lnSpc>
            </a:pPr>
            <a:r>
              <a:rPr lang="en-US" sz="6499" b="1" i="1" u="sng">
                <a:solidFill>
                  <a:srgbClr val="FFFFFF"/>
                </a:solidFill>
                <a:latin typeface="Calibri (MS) Bold Italics"/>
                <a:ea typeface="Calibri (MS) Bold Italics"/>
                <a:cs typeface="Calibri (MS) Bold Italics"/>
                <a:sym typeface="Calibri (MS) Bold Italics"/>
              </a:rPr>
              <a:t>Community Building</a:t>
            </a:r>
          </a:p>
        </p:txBody>
      </p:sp>
      <p:sp>
        <p:nvSpPr>
          <p:cNvPr id="12" name="TextBox 12"/>
          <p:cNvSpPr txBox="1"/>
          <p:nvPr/>
        </p:nvSpPr>
        <p:spPr>
          <a:xfrm>
            <a:off x="7474400" y="6243988"/>
            <a:ext cx="9260500" cy="3014312"/>
          </a:xfrm>
          <a:prstGeom prst="rect">
            <a:avLst/>
          </a:prstGeom>
        </p:spPr>
        <p:txBody>
          <a:bodyPr lIns="0" tIns="0" rIns="0" bIns="0" rtlCol="0" anchor="t">
            <a:spAutoFit/>
          </a:bodyPr>
          <a:lstStyle/>
          <a:p>
            <a:pPr marL="622632" lvl="1" indent="-311316" algn="l">
              <a:lnSpc>
                <a:spcPts val="3950"/>
              </a:lnSpc>
              <a:buFont typeface="Arial"/>
              <a:buChar char="•"/>
            </a:pPr>
            <a:r>
              <a:rPr lang="en-US" sz="2883" b="1">
                <a:solidFill>
                  <a:srgbClr val="FFFFFF"/>
                </a:solidFill>
                <a:latin typeface="Calibri (MS) Bold"/>
                <a:ea typeface="Calibri (MS) Bold"/>
                <a:cs typeface="Calibri (MS) Bold"/>
                <a:sym typeface="Calibri (MS) Bold"/>
              </a:rPr>
              <a:t>Youth today expect more than just clothing: they look for community, a sense of belongingness, digital experiences, and lifestyle alignment. </a:t>
            </a:r>
          </a:p>
          <a:p>
            <a:pPr marL="622632" lvl="1" indent="-311316" algn="l">
              <a:lnSpc>
                <a:spcPts val="3950"/>
              </a:lnSpc>
              <a:buFont typeface="Arial"/>
              <a:buChar char="•"/>
            </a:pPr>
            <a:r>
              <a:rPr lang="en-US" sz="2883" b="1">
                <a:solidFill>
                  <a:srgbClr val="FFFFFF"/>
                </a:solidFill>
                <a:latin typeface="Calibri (MS) Bold"/>
                <a:ea typeface="Calibri (MS) Bold"/>
                <a:cs typeface="Calibri (MS) Bold"/>
                <a:sym typeface="Calibri (MS) Bold"/>
              </a:rPr>
              <a:t>This is where Lululemon’s ’Power of Three’ strategic plan could come in: Brand ambassadors, content creation, and Store events.</a:t>
            </a:r>
          </a:p>
        </p:txBody>
      </p:sp>
      <p:sp>
        <p:nvSpPr>
          <p:cNvPr id="13" name="Freeform 13"/>
          <p:cNvSpPr/>
          <p:nvPr/>
        </p:nvSpPr>
        <p:spPr>
          <a:xfrm rot="-898428">
            <a:off x="4163797" y="6824571"/>
            <a:ext cx="3332502" cy="2714474"/>
          </a:xfrm>
          <a:custGeom>
            <a:avLst/>
            <a:gdLst/>
            <a:ahLst/>
            <a:cxnLst/>
            <a:rect l="l" t="t" r="r" b="b"/>
            <a:pathLst>
              <a:path w="3332502" h="2714474">
                <a:moveTo>
                  <a:pt x="0" y="0"/>
                </a:moveTo>
                <a:lnTo>
                  <a:pt x="3332501" y="0"/>
                </a:lnTo>
                <a:lnTo>
                  <a:pt x="3332501" y="2714474"/>
                </a:lnTo>
                <a:lnTo>
                  <a:pt x="0" y="27144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4597328" y="7588083"/>
            <a:ext cx="2465439" cy="593725"/>
          </a:xfrm>
          <a:prstGeom prst="rect">
            <a:avLst/>
          </a:prstGeom>
        </p:spPr>
        <p:txBody>
          <a:bodyPr lIns="0" tIns="0" rIns="0" bIns="0" rtlCol="0" anchor="t">
            <a:spAutoFit/>
          </a:bodyPr>
          <a:lstStyle/>
          <a:p>
            <a:pPr algn="l">
              <a:lnSpc>
                <a:spcPts val="2074"/>
              </a:lnSpc>
            </a:pPr>
            <a:r>
              <a:rPr lang="en-US" sz="2499" b="1" u="sng">
                <a:solidFill>
                  <a:srgbClr val="D22030"/>
                </a:solidFill>
                <a:latin typeface="Calibri (MS) Bold"/>
                <a:ea typeface="Calibri (MS) Bold"/>
                <a:cs typeface="Calibri (MS) Bold"/>
                <a:sym typeface="Calibri (MS) Bold"/>
              </a:rPr>
              <a:t>Power of Three ×2</a:t>
            </a:r>
          </a:p>
          <a:p>
            <a:pPr algn="l">
              <a:lnSpc>
                <a:spcPts val="2074"/>
              </a:lnSpc>
            </a:pPr>
            <a:endParaRPr lang="en-US" sz="2499" b="1" u="sng">
              <a:solidFill>
                <a:srgbClr val="D22030"/>
              </a:solidFill>
              <a:latin typeface="Calibri (MS) Bold"/>
              <a:ea typeface="Calibri (MS) Bold"/>
              <a:cs typeface="Calibri (MS) Bold"/>
              <a:sym typeface="Calibri (MS) Bold"/>
            </a:endParaRPr>
          </a:p>
        </p:txBody>
      </p:sp>
      <p:sp>
        <p:nvSpPr>
          <p:cNvPr id="15" name="TextBox 15"/>
          <p:cNvSpPr txBox="1"/>
          <p:nvPr/>
        </p:nvSpPr>
        <p:spPr>
          <a:xfrm>
            <a:off x="4273435" y="8049502"/>
            <a:ext cx="2980091" cy="684530"/>
          </a:xfrm>
          <a:prstGeom prst="rect">
            <a:avLst/>
          </a:prstGeom>
        </p:spPr>
        <p:txBody>
          <a:bodyPr lIns="0" tIns="0" rIns="0" bIns="0" rtlCol="0" anchor="t">
            <a:spAutoFit/>
          </a:bodyPr>
          <a:lstStyle/>
          <a:p>
            <a:pPr marL="431801" lvl="1" indent="-215900" algn="l">
              <a:lnSpc>
                <a:spcPts val="1660"/>
              </a:lnSpc>
              <a:buFont typeface="Arial"/>
              <a:buChar char="•"/>
            </a:pPr>
            <a:r>
              <a:rPr lang="en-US" sz="2000" b="1">
                <a:solidFill>
                  <a:srgbClr val="D22030"/>
                </a:solidFill>
                <a:latin typeface="Calibri (MS) Bold"/>
                <a:ea typeface="Calibri (MS) Bold"/>
                <a:cs typeface="Calibri (MS) Bold"/>
                <a:sym typeface="Calibri (MS) Bold"/>
              </a:rPr>
              <a:t>Product Innovation</a:t>
            </a:r>
          </a:p>
          <a:p>
            <a:pPr marL="431801" lvl="1" indent="-215900" algn="l">
              <a:lnSpc>
                <a:spcPts val="1660"/>
              </a:lnSpc>
              <a:buFont typeface="Arial"/>
              <a:buChar char="•"/>
            </a:pPr>
            <a:r>
              <a:rPr lang="en-US" sz="2000" b="1">
                <a:solidFill>
                  <a:srgbClr val="D22030"/>
                </a:solidFill>
                <a:latin typeface="Calibri (MS) Bold"/>
                <a:ea typeface="Calibri (MS) Bold"/>
                <a:cs typeface="Calibri (MS) Bold"/>
                <a:sym typeface="Calibri (MS) Bold"/>
              </a:rPr>
              <a:t>Guest Experience</a:t>
            </a:r>
          </a:p>
          <a:p>
            <a:pPr marL="431801" lvl="1" indent="-215900" algn="l">
              <a:lnSpc>
                <a:spcPts val="1660"/>
              </a:lnSpc>
              <a:buFont typeface="Arial"/>
              <a:buChar char="•"/>
            </a:pPr>
            <a:r>
              <a:rPr lang="en-US" sz="2000" b="1">
                <a:solidFill>
                  <a:srgbClr val="D22030"/>
                </a:solidFill>
                <a:latin typeface="Calibri (MS) Bold"/>
                <a:ea typeface="Calibri (MS) Bold"/>
                <a:cs typeface="Calibri (MS) Bold"/>
                <a:sym typeface="Calibri (MS) Bold"/>
              </a:rPr>
              <a:t>International Expansion</a:t>
            </a:r>
          </a:p>
        </p:txBody>
      </p:sp>
      <p:sp>
        <p:nvSpPr>
          <p:cNvPr id="16" name="Freeform 16"/>
          <p:cNvSpPr/>
          <p:nvPr/>
        </p:nvSpPr>
        <p:spPr>
          <a:xfrm>
            <a:off x="756543" y="2113359"/>
            <a:ext cx="1238875" cy="1252971"/>
          </a:xfrm>
          <a:custGeom>
            <a:avLst/>
            <a:gdLst/>
            <a:ahLst/>
            <a:cxnLst/>
            <a:rect l="l" t="t" r="r" b="b"/>
            <a:pathLst>
              <a:path w="1238875" h="1252971">
                <a:moveTo>
                  <a:pt x="0" y="0"/>
                </a:moveTo>
                <a:lnTo>
                  <a:pt x="1238875" y="0"/>
                </a:lnTo>
                <a:lnTo>
                  <a:pt x="1238875" y="1252971"/>
                </a:lnTo>
                <a:lnTo>
                  <a:pt x="0" y="1252971"/>
                </a:lnTo>
                <a:lnTo>
                  <a:pt x="0" y="0"/>
                </a:lnTo>
                <a:close/>
              </a:path>
            </a:pathLst>
          </a:custGeom>
          <a:blipFill>
            <a:blip r:embed="rId1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E9D8">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682907" y="4418141"/>
            <a:ext cx="2859360" cy="5597570"/>
            <a:chOff x="0" y="0"/>
            <a:chExt cx="381000" cy="745857"/>
          </a:xfrm>
        </p:grpSpPr>
        <p:sp>
          <p:nvSpPr>
            <p:cNvPr id="3" name="Freeform 3"/>
            <p:cNvSpPr/>
            <p:nvPr/>
          </p:nvSpPr>
          <p:spPr>
            <a:xfrm>
              <a:off x="0" y="0"/>
              <a:ext cx="381000" cy="745857"/>
            </a:xfrm>
            <a:custGeom>
              <a:avLst/>
              <a:gdLst/>
              <a:ahLst/>
              <a:cxnLst/>
              <a:rect l="l" t="t" r="r" b="b"/>
              <a:pathLst>
                <a:path w="381000" h="745857">
                  <a:moveTo>
                    <a:pt x="381000" y="51099"/>
                  </a:moveTo>
                  <a:lnTo>
                    <a:pt x="381000" y="576947"/>
                  </a:lnTo>
                  <a:lnTo>
                    <a:pt x="190500" y="745857"/>
                  </a:lnTo>
                  <a:lnTo>
                    <a:pt x="0" y="576947"/>
                  </a:lnTo>
                  <a:lnTo>
                    <a:pt x="0" y="51099"/>
                  </a:lnTo>
                  <a:cubicBezTo>
                    <a:pt x="0" y="22860"/>
                    <a:pt x="22860" y="0"/>
                    <a:pt x="49530" y="0"/>
                  </a:cubicBezTo>
                  <a:lnTo>
                    <a:pt x="331470" y="0"/>
                  </a:lnTo>
                  <a:cubicBezTo>
                    <a:pt x="358140" y="0"/>
                    <a:pt x="381000" y="22860"/>
                    <a:pt x="381000" y="51099"/>
                  </a:cubicBezTo>
                  <a:close/>
                </a:path>
              </a:pathLst>
            </a:custGeom>
            <a:solidFill>
              <a:srgbClr val="00BF63"/>
            </a:solidFill>
            <a:ln w="38100" cap="sq">
              <a:solidFill>
                <a:srgbClr val="000000"/>
              </a:solidFill>
              <a:prstDash val="solid"/>
              <a:miter/>
            </a:ln>
          </p:spPr>
        </p:sp>
        <p:sp>
          <p:nvSpPr>
            <p:cNvPr id="4" name="TextBox 4"/>
            <p:cNvSpPr txBox="1"/>
            <p:nvPr/>
          </p:nvSpPr>
          <p:spPr>
            <a:xfrm>
              <a:off x="0" y="19050"/>
              <a:ext cx="381000" cy="550277"/>
            </a:xfrm>
            <a:prstGeom prst="rect">
              <a:avLst/>
            </a:prstGeom>
          </p:spPr>
          <p:txBody>
            <a:bodyPr lIns="76877" tIns="76877" rIns="76877" bIns="76877" rtlCol="0" anchor="ctr"/>
            <a:lstStyle/>
            <a:p>
              <a:pPr algn="ctr">
                <a:lnSpc>
                  <a:spcPts val="1659"/>
                </a:lnSpc>
              </a:pPr>
              <a:endParaRPr/>
            </a:p>
          </p:txBody>
        </p:sp>
      </p:grpSp>
      <p:grpSp>
        <p:nvGrpSpPr>
          <p:cNvPr id="5" name="Group 5"/>
          <p:cNvGrpSpPr/>
          <p:nvPr/>
        </p:nvGrpSpPr>
        <p:grpSpPr>
          <a:xfrm>
            <a:off x="1169416" y="4418141"/>
            <a:ext cx="2859360" cy="5597570"/>
            <a:chOff x="0" y="0"/>
            <a:chExt cx="381000" cy="745857"/>
          </a:xfrm>
        </p:grpSpPr>
        <p:sp>
          <p:nvSpPr>
            <p:cNvPr id="6" name="Freeform 6"/>
            <p:cNvSpPr/>
            <p:nvPr/>
          </p:nvSpPr>
          <p:spPr>
            <a:xfrm>
              <a:off x="0" y="0"/>
              <a:ext cx="381000" cy="745857"/>
            </a:xfrm>
            <a:custGeom>
              <a:avLst/>
              <a:gdLst/>
              <a:ahLst/>
              <a:cxnLst/>
              <a:rect l="l" t="t" r="r" b="b"/>
              <a:pathLst>
                <a:path w="381000" h="745857">
                  <a:moveTo>
                    <a:pt x="381000" y="51099"/>
                  </a:moveTo>
                  <a:lnTo>
                    <a:pt x="381000" y="576947"/>
                  </a:lnTo>
                  <a:lnTo>
                    <a:pt x="190500" y="745857"/>
                  </a:lnTo>
                  <a:lnTo>
                    <a:pt x="0" y="576947"/>
                  </a:lnTo>
                  <a:lnTo>
                    <a:pt x="0" y="51099"/>
                  </a:lnTo>
                  <a:cubicBezTo>
                    <a:pt x="0" y="22860"/>
                    <a:pt x="22860" y="0"/>
                    <a:pt x="49530" y="0"/>
                  </a:cubicBezTo>
                  <a:lnTo>
                    <a:pt x="331470" y="0"/>
                  </a:lnTo>
                  <a:cubicBezTo>
                    <a:pt x="358140" y="0"/>
                    <a:pt x="381000" y="22860"/>
                    <a:pt x="381000" y="51099"/>
                  </a:cubicBezTo>
                  <a:close/>
                </a:path>
              </a:pathLst>
            </a:custGeom>
            <a:solidFill>
              <a:srgbClr val="5170FF"/>
            </a:solidFill>
            <a:ln w="38100" cap="sq">
              <a:solidFill>
                <a:srgbClr val="000000"/>
              </a:solidFill>
              <a:prstDash val="solid"/>
              <a:miter/>
            </a:ln>
          </p:spPr>
        </p:sp>
        <p:sp>
          <p:nvSpPr>
            <p:cNvPr id="7" name="TextBox 7"/>
            <p:cNvSpPr txBox="1"/>
            <p:nvPr/>
          </p:nvSpPr>
          <p:spPr>
            <a:xfrm>
              <a:off x="0" y="19050"/>
              <a:ext cx="381000" cy="550277"/>
            </a:xfrm>
            <a:prstGeom prst="rect">
              <a:avLst/>
            </a:prstGeom>
          </p:spPr>
          <p:txBody>
            <a:bodyPr lIns="76877" tIns="76877" rIns="76877" bIns="76877" rtlCol="0" anchor="ctr"/>
            <a:lstStyle/>
            <a:p>
              <a:pPr algn="ctr">
                <a:lnSpc>
                  <a:spcPts val="1659"/>
                </a:lnSpc>
              </a:pPr>
              <a:endParaRPr/>
            </a:p>
          </p:txBody>
        </p:sp>
      </p:grpSp>
      <p:grpSp>
        <p:nvGrpSpPr>
          <p:cNvPr id="8" name="Group 8"/>
          <p:cNvGrpSpPr/>
          <p:nvPr/>
        </p:nvGrpSpPr>
        <p:grpSpPr>
          <a:xfrm>
            <a:off x="13940471" y="4452429"/>
            <a:ext cx="2859360" cy="5563282"/>
            <a:chOff x="0" y="0"/>
            <a:chExt cx="381000" cy="741288"/>
          </a:xfrm>
        </p:grpSpPr>
        <p:sp>
          <p:nvSpPr>
            <p:cNvPr id="9" name="Freeform 9"/>
            <p:cNvSpPr/>
            <p:nvPr/>
          </p:nvSpPr>
          <p:spPr>
            <a:xfrm>
              <a:off x="0" y="0"/>
              <a:ext cx="381000" cy="741288"/>
            </a:xfrm>
            <a:custGeom>
              <a:avLst/>
              <a:gdLst/>
              <a:ahLst/>
              <a:cxnLst/>
              <a:rect l="l" t="t" r="r" b="b"/>
              <a:pathLst>
                <a:path w="381000" h="741288">
                  <a:moveTo>
                    <a:pt x="381000" y="51041"/>
                  </a:moveTo>
                  <a:lnTo>
                    <a:pt x="381000" y="572378"/>
                  </a:lnTo>
                  <a:lnTo>
                    <a:pt x="190500" y="741288"/>
                  </a:lnTo>
                  <a:lnTo>
                    <a:pt x="0" y="572378"/>
                  </a:lnTo>
                  <a:lnTo>
                    <a:pt x="0" y="51041"/>
                  </a:lnTo>
                  <a:cubicBezTo>
                    <a:pt x="0" y="22860"/>
                    <a:pt x="22860" y="0"/>
                    <a:pt x="49530" y="0"/>
                  </a:cubicBezTo>
                  <a:lnTo>
                    <a:pt x="331470" y="0"/>
                  </a:lnTo>
                  <a:cubicBezTo>
                    <a:pt x="358140" y="0"/>
                    <a:pt x="381000" y="22860"/>
                    <a:pt x="381000" y="51041"/>
                  </a:cubicBezTo>
                  <a:close/>
                </a:path>
              </a:pathLst>
            </a:custGeom>
            <a:solidFill>
              <a:srgbClr val="E04567"/>
            </a:solidFill>
            <a:ln w="38100" cap="sq">
              <a:solidFill>
                <a:srgbClr val="000000"/>
              </a:solidFill>
              <a:prstDash val="solid"/>
              <a:miter/>
            </a:ln>
          </p:spPr>
        </p:sp>
        <p:sp>
          <p:nvSpPr>
            <p:cNvPr id="10" name="TextBox 10"/>
            <p:cNvSpPr txBox="1"/>
            <p:nvPr/>
          </p:nvSpPr>
          <p:spPr>
            <a:xfrm>
              <a:off x="0" y="19050"/>
              <a:ext cx="381000" cy="545708"/>
            </a:xfrm>
            <a:prstGeom prst="rect">
              <a:avLst/>
            </a:prstGeom>
          </p:spPr>
          <p:txBody>
            <a:bodyPr lIns="76877" tIns="76877" rIns="76877" bIns="76877" rtlCol="0" anchor="ctr"/>
            <a:lstStyle/>
            <a:p>
              <a:pPr algn="ctr">
                <a:lnSpc>
                  <a:spcPts val="1659"/>
                </a:lnSpc>
              </a:pPr>
              <a:endParaRPr/>
            </a:p>
          </p:txBody>
        </p:sp>
      </p:grpSp>
      <p:grpSp>
        <p:nvGrpSpPr>
          <p:cNvPr id="11" name="Group 11"/>
          <p:cNvGrpSpPr/>
          <p:nvPr/>
        </p:nvGrpSpPr>
        <p:grpSpPr>
          <a:xfrm>
            <a:off x="5426161" y="4452429"/>
            <a:ext cx="2859360" cy="5563282"/>
            <a:chOff x="0" y="0"/>
            <a:chExt cx="381000" cy="741288"/>
          </a:xfrm>
        </p:grpSpPr>
        <p:sp>
          <p:nvSpPr>
            <p:cNvPr id="12" name="Freeform 12"/>
            <p:cNvSpPr/>
            <p:nvPr/>
          </p:nvSpPr>
          <p:spPr>
            <a:xfrm>
              <a:off x="0" y="0"/>
              <a:ext cx="381000" cy="741288"/>
            </a:xfrm>
            <a:custGeom>
              <a:avLst/>
              <a:gdLst/>
              <a:ahLst/>
              <a:cxnLst/>
              <a:rect l="l" t="t" r="r" b="b"/>
              <a:pathLst>
                <a:path w="381000" h="741288">
                  <a:moveTo>
                    <a:pt x="381000" y="51041"/>
                  </a:moveTo>
                  <a:lnTo>
                    <a:pt x="381000" y="572378"/>
                  </a:lnTo>
                  <a:lnTo>
                    <a:pt x="190500" y="741288"/>
                  </a:lnTo>
                  <a:lnTo>
                    <a:pt x="0" y="572378"/>
                  </a:lnTo>
                  <a:lnTo>
                    <a:pt x="0" y="51041"/>
                  </a:lnTo>
                  <a:cubicBezTo>
                    <a:pt x="0" y="22860"/>
                    <a:pt x="22860" y="0"/>
                    <a:pt x="49530" y="0"/>
                  </a:cubicBezTo>
                  <a:lnTo>
                    <a:pt x="331470" y="0"/>
                  </a:lnTo>
                  <a:cubicBezTo>
                    <a:pt x="358140" y="0"/>
                    <a:pt x="381000" y="22860"/>
                    <a:pt x="381000" y="51041"/>
                  </a:cubicBezTo>
                  <a:close/>
                </a:path>
              </a:pathLst>
            </a:custGeom>
            <a:solidFill>
              <a:srgbClr val="FFBD59"/>
            </a:solidFill>
            <a:ln w="38100" cap="sq">
              <a:solidFill>
                <a:srgbClr val="000000"/>
              </a:solidFill>
              <a:prstDash val="solid"/>
              <a:miter/>
            </a:ln>
          </p:spPr>
        </p:sp>
        <p:sp>
          <p:nvSpPr>
            <p:cNvPr id="13" name="TextBox 13"/>
            <p:cNvSpPr txBox="1"/>
            <p:nvPr/>
          </p:nvSpPr>
          <p:spPr>
            <a:xfrm>
              <a:off x="0" y="19050"/>
              <a:ext cx="381000" cy="545708"/>
            </a:xfrm>
            <a:prstGeom prst="rect">
              <a:avLst/>
            </a:prstGeom>
          </p:spPr>
          <p:txBody>
            <a:bodyPr lIns="76877" tIns="76877" rIns="76877" bIns="76877" rtlCol="0" anchor="ctr"/>
            <a:lstStyle/>
            <a:p>
              <a:pPr algn="ctr">
                <a:lnSpc>
                  <a:spcPts val="1659"/>
                </a:lnSpc>
              </a:pPr>
              <a:endParaRPr/>
            </a:p>
          </p:txBody>
        </p:sp>
      </p:grpSp>
      <p:grpSp>
        <p:nvGrpSpPr>
          <p:cNvPr id="14" name="Group 14"/>
          <p:cNvGrpSpPr/>
          <p:nvPr/>
        </p:nvGrpSpPr>
        <p:grpSpPr>
          <a:xfrm>
            <a:off x="1169416" y="3200010"/>
            <a:ext cx="2862605" cy="1072161"/>
            <a:chOff x="0" y="0"/>
            <a:chExt cx="753937" cy="282380"/>
          </a:xfrm>
        </p:grpSpPr>
        <p:sp>
          <p:nvSpPr>
            <p:cNvPr id="15" name="Freeform 15"/>
            <p:cNvSpPr/>
            <p:nvPr/>
          </p:nvSpPr>
          <p:spPr>
            <a:xfrm>
              <a:off x="0" y="0"/>
              <a:ext cx="753937" cy="282380"/>
            </a:xfrm>
            <a:custGeom>
              <a:avLst/>
              <a:gdLst/>
              <a:ahLst/>
              <a:cxnLst/>
              <a:rect l="l" t="t" r="r" b="b"/>
              <a:pathLst>
                <a:path w="753937" h="282380">
                  <a:moveTo>
                    <a:pt x="137930" y="0"/>
                  </a:moveTo>
                  <a:lnTo>
                    <a:pt x="616007" y="0"/>
                  </a:lnTo>
                  <a:cubicBezTo>
                    <a:pt x="692184" y="0"/>
                    <a:pt x="753937" y="61753"/>
                    <a:pt x="753937" y="137930"/>
                  </a:cubicBezTo>
                  <a:lnTo>
                    <a:pt x="753937" y="144450"/>
                  </a:lnTo>
                  <a:cubicBezTo>
                    <a:pt x="753937" y="181031"/>
                    <a:pt x="739405" y="216114"/>
                    <a:pt x="713538" y="241981"/>
                  </a:cubicBezTo>
                  <a:cubicBezTo>
                    <a:pt x="687672" y="267848"/>
                    <a:pt x="652589" y="282380"/>
                    <a:pt x="616007" y="282380"/>
                  </a:cubicBezTo>
                  <a:lnTo>
                    <a:pt x="137930" y="282380"/>
                  </a:lnTo>
                  <a:cubicBezTo>
                    <a:pt x="61753" y="282380"/>
                    <a:pt x="0" y="220627"/>
                    <a:pt x="0" y="144450"/>
                  </a:cubicBezTo>
                  <a:lnTo>
                    <a:pt x="0" y="137930"/>
                  </a:lnTo>
                  <a:cubicBezTo>
                    <a:pt x="0" y="61753"/>
                    <a:pt x="61753" y="0"/>
                    <a:pt x="137930" y="0"/>
                  </a:cubicBezTo>
                  <a:close/>
                </a:path>
              </a:pathLst>
            </a:custGeom>
            <a:solidFill>
              <a:srgbClr val="5170FF"/>
            </a:solidFill>
            <a:ln w="38100" cap="rnd">
              <a:solidFill>
                <a:srgbClr val="000000"/>
              </a:solidFill>
              <a:prstDash val="solid"/>
              <a:round/>
            </a:ln>
          </p:spPr>
        </p:sp>
        <p:sp>
          <p:nvSpPr>
            <p:cNvPr id="16" name="TextBox 16"/>
            <p:cNvSpPr txBox="1"/>
            <p:nvPr/>
          </p:nvSpPr>
          <p:spPr>
            <a:xfrm>
              <a:off x="0" y="38100"/>
              <a:ext cx="753937" cy="244280"/>
            </a:xfrm>
            <a:prstGeom prst="rect">
              <a:avLst/>
            </a:prstGeom>
          </p:spPr>
          <p:txBody>
            <a:bodyPr lIns="50800" tIns="50800" rIns="50800" bIns="50800" rtlCol="0" anchor="ctr"/>
            <a:lstStyle/>
            <a:p>
              <a:pPr algn="ctr">
                <a:lnSpc>
                  <a:spcPts val="1660"/>
                </a:lnSpc>
              </a:pPr>
              <a:endParaRPr/>
            </a:p>
          </p:txBody>
        </p:sp>
      </p:grpSp>
      <p:grpSp>
        <p:nvGrpSpPr>
          <p:cNvPr id="17" name="Group 17"/>
          <p:cNvGrpSpPr/>
          <p:nvPr/>
        </p:nvGrpSpPr>
        <p:grpSpPr>
          <a:xfrm>
            <a:off x="5396880" y="3200010"/>
            <a:ext cx="2862605" cy="1072161"/>
            <a:chOff x="0" y="0"/>
            <a:chExt cx="753937" cy="282380"/>
          </a:xfrm>
        </p:grpSpPr>
        <p:sp>
          <p:nvSpPr>
            <p:cNvPr id="18" name="Freeform 18"/>
            <p:cNvSpPr/>
            <p:nvPr/>
          </p:nvSpPr>
          <p:spPr>
            <a:xfrm>
              <a:off x="0" y="0"/>
              <a:ext cx="753937" cy="282380"/>
            </a:xfrm>
            <a:custGeom>
              <a:avLst/>
              <a:gdLst/>
              <a:ahLst/>
              <a:cxnLst/>
              <a:rect l="l" t="t" r="r" b="b"/>
              <a:pathLst>
                <a:path w="753937" h="282380">
                  <a:moveTo>
                    <a:pt x="137930" y="0"/>
                  </a:moveTo>
                  <a:lnTo>
                    <a:pt x="616007" y="0"/>
                  </a:lnTo>
                  <a:cubicBezTo>
                    <a:pt x="692184" y="0"/>
                    <a:pt x="753937" y="61753"/>
                    <a:pt x="753937" y="137930"/>
                  </a:cubicBezTo>
                  <a:lnTo>
                    <a:pt x="753937" y="144450"/>
                  </a:lnTo>
                  <a:cubicBezTo>
                    <a:pt x="753937" y="181031"/>
                    <a:pt x="739405" y="216114"/>
                    <a:pt x="713538" y="241981"/>
                  </a:cubicBezTo>
                  <a:cubicBezTo>
                    <a:pt x="687672" y="267848"/>
                    <a:pt x="652589" y="282380"/>
                    <a:pt x="616007" y="282380"/>
                  </a:cubicBezTo>
                  <a:lnTo>
                    <a:pt x="137930" y="282380"/>
                  </a:lnTo>
                  <a:cubicBezTo>
                    <a:pt x="61753" y="282380"/>
                    <a:pt x="0" y="220627"/>
                    <a:pt x="0" y="144450"/>
                  </a:cubicBezTo>
                  <a:lnTo>
                    <a:pt x="0" y="137930"/>
                  </a:lnTo>
                  <a:cubicBezTo>
                    <a:pt x="0" y="61753"/>
                    <a:pt x="61753" y="0"/>
                    <a:pt x="137930" y="0"/>
                  </a:cubicBezTo>
                  <a:close/>
                </a:path>
              </a:pathLst>
            </a:custGeom>
            <a:solidFill>
              <a:srgbClr val="FFBD59"/>
            </a:solidFill>
            <a:ln w="38100" cap="rnd">
              <a:solidFill>
                <a:srgbClr val="000000"/>
              </a:solidFill>
              <a:prstDash val="solid"/>
              <a:round/>
            </a:ln>
          </p:spPr>
        </p:sp>
        <p:sp>
          <p:nvSpPr>
            <p:cNvPr id="19" name="TextBox 19"/>
            <p:cNvSpPr txBox="1"/>
            <p:nvPr/>
          </p:nvSpPr>
          <p:spPr>
            <a:xfrm>
              <a:off x="0" y="38100"/>
              <a:ext cx="753937" cy="244280"/>
            </a:xfrm>
            <a:prstGeom prst="rect">
              <a:avLst/>
            </a:prstGeom>
          </p:spPr>
          <p:txBody>
            <a:bodyPr lIns="50800" tIns="50800" rIns="50800" bIns="50800" rtlCol="0" anchor="ctr"/>
            <a:lstStyle/>
            <a:p>
              <a:pPr algn="ctr">
                <a:lnSpc>
                  <a:spcPts val="1660"/>
                </a:lnSpc>
              </a:pPr>
              <a:endParaRPr/>
            </a:p>
          </p:txBody>
        </p:sp>
      </p:grpSp>
      <p:grpSp>
        <p:nvGrpSpPr>
          <p:cNvPr id="20" name="Group 20"/>
          <p:cNvGrpSpPr/>
          <p:nvPr/>
        </p:nvGrpSpPr>
        <p:grpSpPr>
          <a:xfrm>
            <a:off x="9667053" y="3200010"/>
            <a:ext cx="2862605" cy="1072161"/>
            <a:chOff x="0" y="0"/>
            <a:chExt cx="753937" cy="282380"/>
          </a:xfrm>
        </p:grpSpPr>
        <p:sp>
          <p:nvSpPr>
            <p:cNvPr id="21" name="Freeform 21"/>
            <p:cNvSpPr/>
            <p:nvPr/>
          </p:nvSpPr>
          <p:spPr>
            <a:xfrm>
              <a:off x="0" y="0"/>
              <a:ext cx="753937" cy="282380"/>
            </a:xfrm>
            <a:custGeom>
              <a:avLst/>
              <a:gdLst/>
              <a:ahLst/>
              <a:cxnLst/>
              <a:rect l="l" t="t" r="r" b="b"/>
              <a:pathLst>
                <a:path w="753937" h="282380">
                  <a:moveTo>
                    <a:pt x="137930" y="0"/>
                  </a:moveTo>
                  <a:lnTo>
                    <a:pt x="616007" y="0"/>
                  </a:lnTo>
                  <a:cubicBezTo>
                    <a:pt x="692184" y="0"/>
                    <a:pt x="753937" y="61753"/>
                    <a:pt x="753937" y="137930"/>
                  </a:cubicBezTo>
                  <a:lnTo>
                    <a:pt x="753937" y="144450"/>
                  </a:lnTo>
                  <a:cubicBezTo>
                    <a:pt x="753937" y="181031"/>
                    <a:pt x="739405" y="216114"/>
                    <a:pt x="713538" y="241981"/>
                  </a:cubicBezTo>
                  <a:cubicBezTo>
                    <a:pt x="687672" y="267848"/>
                    <a:pt x="652589" y="282380"/>
                    <a:pt x="616007" y="282380"/>
                  </a:cubicBezTo>
                  <a:lnTo>
                    <a:pt x="137930" y="282380"/>
                  </a:lnTo>
                  <a:cubicBezTo>
                    <a:pt x="61753" y="282380"/>
                    <a:pt x="0" y="220627"/>
                    <a:pt x="0" y="144450"/>
                  </a:cubicBezTo>
                  <a:lnTo>
                    <a:pt x="0" y="137930"/>
                  </a:lnTo>
                  <a:cubicBezTo>
                    <a:pt x="0" y="61753"/>
                    <a:pt x="61753" y="0"/>
                    <a:pt x="137930" y="0"/>
                  </a:cubicBezTo>
                  <a:close/>
                </a:path>
              </a:pathLst>
            </a:custGeom>
            <a:solidFill>
              <a:srgbClr val="00BF63"/>
            </a:solidFill>
            <a:ln w="38100" cap="rnd">
              <a:solidFill>
                <a:srgbClr val="000000"/>
              </a:solidFill>
              <a:prstDash val="solid"/>
              <a:round/>
            </a:ln>
          </p:spPr>
        </p:sp>
        <p:sp>
          <p:nvSpPr>
            <p:cNvPr id="22" name="TextBox 22"/>
            <p:cNvSpPr txBox="1"/>
            <p:nvPr/>
          </p:nvSpPr>
          <p:spPr>
            <a:xfrm>
              <a:off x="0" y="38100"/>
              <a:ext cx="753937" cy="244280"/>
            </a:xfrm>
            <a:prstGeom prst="rect">
              <a:avLst/>
            </a:prstGeom>
          </p:spPr>
          <p:txBody>
            <a:bodyPr lIns="50800" tIns="50800" rIns="50800" bIns="50800" rtlCol="0" anchor="ctr"/>
            <a:lstStyle/>
            <a:p>
              <a:pPr algn="ctr">
                <a:lnSpc>
                  <a:spcPts val="1660"/>
                </a:lnSpc>
              </a:pPr>
              <a:endParaRPr/>
            </a:p>
          </p:txBody>
        </p:sp>
      </p:grpSp>
      <p:grpSp>
        <p:nvGrpSpPr>
          <p:cNvPr id="23" name="Group 23"/>
          <p:cNvGrpSpPr/>
          <p:nvPr/>
        </p:nvGrpSpPr>
        <p:grpSpPr>
          <a:xfrm>
            <a:off x="13937226" y="3200010"/>
            <a:ext cx="2862605" cy="1072161"/>
            <a:chOff x="0" y="0"/>
            <a:chExt cx="753937" cy="282380"/>
          </a:xfrm>
        </p:grpSpPr>
        <p:sp>
          <p:nvSpPr>
            <p:cNvPr id="24" name="Freeform 24"/>
            <p:cNvSpPr/>
            <p:nvPr/>
          </p:nvSpPr>
          <p:spPr>
            <a:xfrm>
              <a:off x="0" y="0"/>
              <a:ext cx="753937" cy="282380"/>
            </a:xfrm>
            <a:custGeom>
              <a:avLst/>
              <a:gdLst/>
              <a:ahLst/>
              <a:cxnLst/>
              <a:rect l="l" t="t" r="r" b="b"/>
              <a:pathLst>
                <a:path w="753937" h="282380">
                  <a:moveTo>
                    <a:pt x="137930" y="0"/>
                  </a:moveTo>
                  <a:lnTo>
                    <a:pt x="616007" y="0"/>
                  </a:lnTo>
                  <a:cubicBezTo>
                    <a:pt x="692184" y="0"/>
                    <a:pt x="753937" y="61753"/>
                    <a:pt x="753937" y="137930"/>
                  </a:cubicBezTo>
                  <a:lnTo>
                    <a:pt x="753937" y="144450"/>
                  </a:lnTo>
                  <a:cubicBezTo>
                    <a:pt x="753937" y="181031"/>
                    <a:pt x="739405" y="216114"/>
                    <a:pt x="713538" y="241981"/>
                  </a:cubicBezTo>
                  <a:cubicBezTo>
                    <a:pt x="687672" y="267848"/>
                    <a:pt x="652589" y="282380"/>
                    <a:pt x="616007" y="282380"/>
                  </a:cubicBezTo>
                  <a:lnTo>
                    <a:pt x="137930" y="282380"/>
                  </a:lnTo>
                  <a:cubicBezTo>
                    <a:pt x="61753" y="282380"/>
                    <a:pt x="0" y="220627"/>
                    <a:pt x="0" y="144450"/>
                  </a:cubicBezTo>
                  <a:lnTo>
                    <a:pt x="0" y="137930"/>
                  </a:lnTo>
                  <a:cubicBezTo>
                    <a:pt x="0" y="61753"/>
                    <a:pt x="61753" y="0"/>
                    <a:pt x="137930" y="0"/>
                  </a:cubicBezTo>
                  <a:close/>
                </a:path>
              </a:pathLst>
            </a:custGeom>
            <a:solidFill>
              <a:srgbClr val="E04567"/>
            </a:solidFill>
            <a:ln w="38100" cap="rnd">
              <a:solidFill>
                <a:srgbClr val="000000"/>
              </a:solidFill>
              <a:prstDash val="solid"/>
              <a:round/>
            </a:ln>
          </p:spPr>
        </p:sp>
        <p:sp>
          <p:nvSpPr>
            <p:cNvPr id="25" name="TextBox 25"/>
            <p:cNvSpPr txBox="1"/>
            <p:nvPr/>
          </p:nvSpPr>
          <p:spPr>
            <a:xfrm>
              <a:off x="0" y="38100"/>
              <a:ext cx="753937" cy="244280"/>
            </a:xfrm>
            <a:prstGeom prst="rect">
              <a:avLst/>
            </a:prstGeom>
          </p:spPr>
          <p:txBody>
            <a:bodyPr lIns="50800" tIns="50800" rIns="50800" bIns="50800" rtlCol="0" anchor="ctr"/>
            <a:lstStyle/>
            <a:p>
              <a:pPr algn="ctr">
                <a:lnSpc>
                  <a:spcPts val="1660"/>
                </a:lnSpc>
              </a:pPr>
              <a:endParaRPr/>
            </a:p>
          </p:txBody>
        </p:sp>
      </p:grpSp>
      <p:sp>
        <p:nvSpPr>
          <p:cNvPr id="26" name="TextBox 26"/>
          <p:cNvSpPr txBox="1"/>
          <p:nvPr/>
        </p:nvSpPr>
        <p:spPr>
          <a:xfrm>
            <a:off x="558905" y="333110"/>
            <a:ext cx="15208088" cy="1232535"/>
          </a:xfrm>
          <a:prstGeom prst="rect">
            <a:avLst/>
          </a:prstGeom>
        </p:spPr>
        <p:txBody>
          <a:bodyPr lIns="0" tIns="0" rIns="0" bIns="0" rtlCol="0" anchor="t">
            <a:spAutoFit/>
          </a:bodyPr>
          <a:lstStyle/>
          <a:p>
            <a:pPr algn="ctr">
              <a:lnSpc>
                <a:spcPts val="7470"/>
              </a:lnSpc>
            </a:pPr>
            <a:r>
              <a:rPr lang="en-US" sz="9000" b="1">
                <a:solidFill>
                  <a:srgbClr val="D9291A"/>
                </a:solidFill>
                <a:latin typeface="Calibri (MS) Bold"/>
                <a:ea typeface="Calibri (MS) Bold"/>
                <a:cs typeface="Calibri (MS) Bold"/>
                <a:sym typeface="Calibri (MS) Bold"/>
              </a:rPr>
              <a:t>THEORETICAL BACKGROUND</a:t>
            </a:r>
          </a:p>
        </p:txBody>
      </p:sp>
      <p:sp>
        <p:nvSpPr>
          <p:cNvPr id="27" name="TextBox 27"/>
          <p:cNvSpPr txBox="1"/>
          <p:nvPr/>
        </p:nvSpPr>
        <p:spPr>
          <a:xfrm>
            <a:off x="1028700" y="1451345"/>
            <a:ext cx="15718290" cy="539624"/>
          </a:xfrm>
          <a:prstGeom prst="rect">
            <a:avLst/>
          </a:prstGeom>
        </p:spPr>
        <p:txBody>
          <a:bodyPr lIns="0" tIns="0" rIns="0" bIns="0" rtlCol="0" anchor="t">
            <a:spAutoFit/>
          </a:bodyPr>
          <a:lstStyle/>
          <a:p>
            <a:pPr algn="l">
              <a:lnSpc>
                <a:spcPts val="3835"/>
              </a:lnSpc>
            </a:pPr>
            <a:r>
              <a:rPr lang="en-US" sz="2799" b="1">
                <a:solidFill>
                  <a:srgbClr val="CC3300"/>
                </a:solidFill>
                <a:latin typeface="Calibri (MS) Bold"/>
                <a:ea typeface="Calibri (MS) Bold"/>
                <a:cs typeface="Calibri (MS) Bold"/>
                <a:sym typeface="Calibri (MS) Bold"/>
              </a:rPr>
              <a:t>Digital marketing: </a:t>
            </a:r>
            <a:r>
              <a:rPr lang="en-US" sz="2799">
                <a:solidFill>
                  <a:srgbClr val="CC3300"/>
                </a:solidFill>
                <a:latin typeface="Calibri (MS)"/>
                <a:ea typeface="Calibri (MS)"/>
                <a:cs typeface="Calibri (MS)"/>
                <a:sym typeface="Calibri (MS)"/>
              </a:rPr>
              <a:t>is the strategic use of digital channels and data-driven insights to drive business growth.</a:t>
            </a:r>
          </a:p>
        </p:txBody>
      </p:sp>
      <p:sp>
        <p:nvSpPr>
          <p:cNvPr id="28" name="TextBox 28"/>
          <p:cNvSpPr txBox="1"/>
          <p:nvPr/>
        </p:nvSpPr>
        <p:spPr>
          <a:xfrm>
            <a:off x="5571630" y="1959913"/>
            <a:ext cx="7144740" cy="949327"/>
          </a:xfrm>
          <a:prstGeom prst="rect">
            <a:avLst/>
          </a:prstGeom>
        </p:spPr>
        <p:txBody>
          <a:bodyPr lIns="0" tIns="0" rIns="0" bIns="0" rtlCol="0" anchor="t">
            <a:spAutoFit/>
          </a:bodyPr>
          <a:lstStyle/>
          <a:p>
            <a:pPr algn="l">
              <a:lnSpc>
                <a:spcPts val="6849"/>
              </a:lnSpc>
            </a:pPr>
            <a:r>
              <a:rPr lang="en-US" sz="4999" b="1" u="sng">
                <a:solidFill>
                  <a:srgbClr val="CC3300"/>
                </a:solidFill>
                <a:latin typeface="Calibri (MS) Bold"/>
                <a:ea typeface="Calibri (MS) Bold"/>
                <a:cs typeface="Calibri (MS) Bold"/>
                <a:sym typeface="Calibri (MS) Bold"/>
              </a:rPr>
              <a:t>SWOT ANALYSIS MODEL</a:t>
            </a:r>
          </a:p>
        </p:txBody>
      </p:sp>
      <p:sp>
        <p:nvSpPr>
          <p:cNvPr id="29" name="TextBox 29"/>
          <p:cNvSpPr txBox="1"/>
          <p:nvPr/>
        </p:nvSpPr>
        <p:spPr>
          <a:xfrm>
            <a:off x="1423146" y="3338440"/>
            <a:ext cx="2291026" cy="648336"/>
          </a:xfrm>
          <a:prstGeom prst="rect">
            <a:avLst/>
          </a:prstGeom>
        </p:spPr>
        <p:txBody>
          <a:bodyPr lIns="0" tIns="0" rIns="0" bIns="0" rtlCol="0" anchor="t">
            <a:spAutoFit/>
          </a:bodyPr>
          <a:lstStyle/>
          <a:p>
            <a:pPr algn="l">
              <a:lnSpc>
                <a:spcPts val="4794"/>
              </a:lnSpc>
            </a:pPr>
            <a:r>
              <a:rPr lang="en-US" sz="3499" b="1">
                <a:solidFill>
                  <a:srgbClr val="FFFFFF"/>
                </a:solidFill>
                <a:latin typeface="Calibri (MS) Bold"/>
                <a:ea typeface="Calibri (MS) Bold"/>
                <a:cs typeface="Calibri (MS) Bold"/>
                <a:sym typeface="Calibri (MS) Bold"/>
              </a:rPr>
              <a:t>STRENGTHS</a:t>
            </a:r>
          </a:p>
        </p:txBody>
      </p:sp>
      <p:sp>
        <p:nvSpPr>
          <p:cNvPr id="30" name="TextBox 30"/>
          <p:cNvSpPr txBox="1"/>
          <p:nvPr/>
        </p:nvSpPr>
        <p:spPr>
          <a:xfrm>
            <a:off x="5553195" y="3338440"/>
            <a:ext cx="2609754" cy="648335"/>
          </a:xfrm>
          <a:prstGeom prst="rect">
            <a:avLst/>
          </a:prstGeom>
        </p:spPr>
        <p:txBody>
          <a:bodyPr lIns="0" tIns="0" rIns="0" bIns="0" rtlCol="0" anchor="t">
            <a:spAutoFit/>
          </a:bodyPr>
          <a:lstStyle/>
          <a:p>
            <a:pPr algn="l">
              <a:lnSpc>
                <a:spcPts val="4795"/>
              </a:lnSpc>
            </a:pPr>
            <a:r>
              <a:rPr lang="en-US" sz="3500" b="1">
                <a:solidFill>
                  <a:srgbClr val="FFFFFF"/>
                </a:solidFill>
                <a:latin typeface="Calibri (MS) Bold"/>
                <a:ea typeface="Calibri (MS) Bold"/>
                <a:cs typeface="Calibri (MS) Bold"/>
                <a:sym typeface="Calibri (MS) Bold"/>
              </a:rPr>
              <a:t>WEAKNESSES</a:t>
            </a:r>
          </a:p>
        </p:txBody>
      </p:sp>
      <p:sp>
        <p:nvSpPr>
          <p:cNvPr id="31" name="TextBox 31"/>
          <p:cNvSpPr txBox="1"/>
          <p:nvPr/>
        </p:nvSpPr>
        <p:spPr>
          <a:xfrm>
            <a:off x="9724011" y="3368539"/>
            <a:ext cx="3029805" cy="580771"/>
          </a:xfrm>
          <a:prstGeom prst="rect">
            <a:avLst/>
          </a:prstGeom>
        </p:spPr>
        <p:txBody>
          <a:bodyPr lIns="0" tIns="0" rIns="0" bIns="0" rtlCol="0" anchor="t">
            <a:spAutoFit/>
          </a:bodyPr>
          <a:lstStyle/>
          <a:p>
            <a:pPr algn="l">
              <a:lnSpc>
                <a:spcPts val="4247"/>
              </a:lnSpc>
            </a:pPr>
            <a:r>
              <a:rPr lang="en-US" sz="3100" b="1">
                <a:solidFill>
                  <a:srgbClr val="FFFFFF"/>
                </a:solidFill>
                <a:latin typeface="Calibri (MS) Bold"/>
                <a:ea typeface="Calibri (MS) Bold"/>
                <a:cs typeface="Calibri (MS) Bold"/>
                <a:sym typeface="Calibri (MS) Bold"/>
              </a:rPr>
              <a:t>OPPORTUNITIES</a:t>
            </a:r>
          </a:p>
        </p:txBody>
      </p:sp>
      <p:sp>
        <p:nvSpPr>
          <p:cNvPr id="32" name="TextBox 32"/>
          <p:cNvSpPr txBox="1"/>
          <p:nvPr/>
        </p:nvSpPr>
        <p:spPr>
          <a:xfrm>
            <a:off x="14592140" y="3317866"/>
            <a:ext cx="2609754" cy="648335"/>
          </a:xfrm>
          <a:prstGeom prst="rect">
            <a:avLst/>
          </a:prstGeom>
        </p:spPr>
        <p:txBody>
          <a:bodyPr lIns="0" tIns="0" rIns="0" bIns="0" rtlCol="0" anchor="t">
            <a:spAutoFit/>
          </a:bodyPr>
          <a:lstStyle/>
          <a:p>
            <a:pPr algn="l">
              <a:lnSpc>
                <a:spcPts val="4795"/>
              </a:lnSpc>
            </a:pPr>
            <a:r>
              <a:rPr lang="en-US" sz="3500" b="1">
                <a:solidFill>
                  <a:srgbClr val="FFFFFF"/>
                </a:solidFill>
                <a:latin typeface="Calibri (MS) Bold"/>
                <a:ea typeface="Calibri (MS) Bold"/>
                <a:cs typeface="Calibri (MS) Bold"/>
                <a:sym typeface="Calibri (MS) Bold"/>
              </a:rPr>
              <a:t>THREATS</a:t>
            </a:r>
          </a:p>
        </p:txBody>
      </p:sp>
      <p:sp>
        <p:nvSpPr>
          <p:cNvPr id="33" name="TextBox 33"/>
          <p:cNvSpPr txBox="1"/>
          <p:nvPr/>
        </p:nvSpPr>
        <p:spPr>
          <a:xfrm>
            <a:off x="1131483" y="4737688"/>
            <a:ext cx="2837353" cy="4432699"/>
          </a:xfrm>
          <a:prstGeom prst="rect">
            <a:avLst/>
          </a:prstGeom>
        </p:spPr>
        <p:txBody>
          <a:bodyPr lIns="0" tIns="0" rIns="0" bIns="0" rtlCol="0" anchor="t">
            <a:spAutoFit/>
          </a:bodyPr>
          <a:lstStyle/>
          <a:p>
            <a:pPr marL="345261" lvl="1" indent="-172631" algn="l">
              <a:lnSpc>
                <a:spcPts val="2190"/>
              </a:lnSpc>
              <a:buFont typeface="Arial"/>
              <a:buChar char="•"/>
            </a:pPr>
            <a:r>
              <a:rPr lang="en-US" sz="1599" b="1">
                <a:solidFill>
                  <a:srgbClr val="FFFFFF"/>
                </a:solidFill>
                <a:latin typeface="Calibri (MS) Bold"/>
                <a:ea typeface="Calibri (MS) Bold"/>
                <a:cs typeface="Calibri (MS) Bold"/>
                <a:sym typeface="Calibri (MS) Bold"/>
              </a:rPr>
              <a:t>Strong global brand identity associated with premium quality and performance apparel.</a:t>
            </a:r>
          </a:p>
          <a:p>
            <a:pPr marL="345261" lvl="1" indent="-172631" algn="l">
              <a:lnSpc>
                <a:spcPts val="2190"/>
              </a:lnSpc>
              <a:buFont typeface="Arial"/>
              <a:buChar char="•"/>
            </a:pPr>
            <a:r>
              <a:rPr lang="en-US" sz="1599" b="1">
                <a:solidFill>
                  <a:srgbClr val="FFFFFF"/>
                </a:solidFill>
                <a:latin typeface="Calibri (MS) Bold"/>
                <a:ea typeface="Calibri (MS) Bold"/>
                <a:cs typeface="Calibri (MS) Bold"/>
                <a:sym typeface="Calibri (MS) Bold"/>
              </a:rPr>
              <a:t>Loyal customer base due to product innovation, fabric technology, and community-driven engagement.</a:t>
            </a:r>
          </a:p>
          <a:p>
            <a:pPr marL="345261" lvl="1" indent="-172631" algn="l">
              <a:lnSpc>
                <a:spcPts val="2190"/>
              </a:lnSpc>
              <a:buFont typeface="Arial"/>
              <a:buChar char="•"/>
            </a:pPr>
            <a:r>
              <a:rPr lang="en-US" sz="1599" b="1">
                <a:solidFill>
                  <a:srgbClr val="FFFFFF"/>
                </a:solidFill>
                <a:latin typeface="Calibri (MS) Bold"/>
                <a:ea typeface="Calibri (MS) Bold"/>
                <a:cs typeface="Calibri (MS) Bold"/>
                <a:sym typeface="Calibri (MS) Bold"/>
              </a:rPr>
              <a:t>Effective omnichannel strategy (stores + e-commerce + community events).</a:t>
            </a:r>
          </a:p>
          <a:p>
            <a:pPr marL="345261" lvl="1" indent="-172631" algn="l">
              <a:lnSpc>
                <a:spcPts val="2190"/>
              </a:lnSpc>
              <a:buFont typeface="Arial"/>
              <a:buChar char="•"/>
            </a:pPr>
            <a:r>
              <a:rPr lang="en-US" sz="1599" b="1">
                <a:solidFill>
                  <a:srgbClr val="FFFFFF"/>
                </a:solidFill>
                <a:latin typeface="Calibri (MS) Bold"/>
                <a:ea typeface="Calibri (MS) Bold"/>
                <a:cs typeface="Calibri (MS) Bold"/>
                <a:sym typeface="Calibri (MS) Bold"/>
              </a:rPr>
              <a:t>High margins and strong financial stability enabling international investment.</a:t>
            </a:r>
          </a:p>
          <a:p>
            <a:pPr algn="l">
              <a:lnSpc>
                <a:spcPts val="2190"/>
              </a:lnSpc>
            </a:pPr>
            <a:endParaRPr lang="en-US" sz="1599" b="1">
              <a:solidFill>
                <a:srgbClr val="FFFFFF"/>
              </a:solidFill>
              <a:latin typeface="Calibri (MS) Bold"/>
              <a:ea typeface="Calibri (MS) Bold"/>
              <a:cs typeface="Calibri (MS) Bold"/>
              <a:sym typeface="Calibri (MS) Bold"/>
            </a:endParaRPr>
          </a:p>
        </p:txBody>
      </p:sp>
      <p:sp>
        <p:nvSpPr>
          <p:cNvPr id="34" name="TextBox 34"/>
          <p:cNvSpPr txBox="1"/>
          <p:nvPr/>
        </p:nvSpPr>
        <p:spPr>
          <a:xfrm>
            <a:off x="5426161" y="4709113"/>
            <a:ext cx="2736788" cy="4569079"/>
          </a:xfrm>
          <a:prstGeom prst="rect">
            <a:avLst/>
          </a:prstGeom>
        </p:spPr>
        <p:txBody>
          <a:bodyPr lIns="0" tIns="0" rIns="0" bIns="0" rtlCol="0" anchor="t">
            <a:spAutoFit/>
          </a:bodyPr>
          <a:lstStyle/>
          <a:p>
            <a:pPr marL="410208" lvl="1" indent="-205104" algn="l">
              <a:lnSpc>
                <a:spcPts val="2602"/>
              </a:lnSpc>
              <a:buFont typeface="Arial"/>
              <a:buChar char="•"/>
            </a:pPr>
            <a:r>
              <a:rPr lang="en-US" sz="1899" b="1">
                <a:solidFill>
                  <a:srgbClr val="FFFFFF"/>
                </a:solidFill>
                <a:latin typeface="Calibri (MS) Bold"/>
                <a:ea typeface="Calibri (MS) Bold"/>
                <a:cs typeface="Calibri (MS) Bold"/>
                <a:sym typeface="Calibri (MS) Bold"/>
              </a:rPr>
              <a:t>Higher price points compared to European competitors like Adidas, Puma, Decathlon — risk of price sensitivity.</a:t>
            </a:r>
          </a:p>
          <a:p>
            <a:pPr marL="410208" lvl="1" indent="-205104" algn="l">
              <a:lnSpc>
                <a:spcPts val="2602"/>
              </a:lnSpc>
              <a:buFont typeface="Arial"/>
              <a:buChar char="•"/>
            </a:pPr>
            <a:r>
              <a:rPr lang="en-US" sz="1899" b="1">
                <a:solidFill>
                  <a:srgbClr val="FFFFFF"/>
                </a:solidFill>
                <a:latin typeface="Calibri (MS) Bold"/>
                <a:ea typeface="Calibri (MS) Bold"/>
                <a:cs typeface="Calibri (MS) Bold"/>
                <a:sym typeface="Calibri (MS) Bold"/>
              </a:rPr>
              <a:t>Limited brand awareness in some European markets.</a:t>
            </a:r>
          </a:p>
          <a:p>
            <a:pPr marL="410208" lvl="1" indent="-205104" algn="l">
              <a:lnSpc>
                <a:spcPts val="2602"/>
              </a:lnSpc>
              <a:buFont typeface="Arial"/>
              <a:buChar char="•"/>
            </a:pPr>
            <a:r>
              <a:rPr lang="en-US" sz="1899" b="1">
                <a:solidFill>
                  <a:srgbClr val="FFFFFF"/>
                </a:solidFill>
                <a:latin typeface="Calibri (MS) Bold"/>
                <a:ea typeface="Calibri (MS) Bold"/>
                <a:cs typeface="Calibri (MS) Bold"/>
                <a:sym typeface="Calibri (MS) Bold"/>
              </a:rPr>
              <a:t>Reliance on niche segments (yoga, premium athletic wear).</a:t>
            </a:r>
          </a:p>
          <a:p>
            <a:pPr algn="l">
              <a:lnSpc>
                <a:spcPts val="2602"/>
              </a:lnSpc>
            </a:pPr>
            <a:endParaRPr lang="en-US" sz="1899" b="1">
              <a:solidFill>
                <a:srgbClr val="FFFFFF"/>
              </a:solidFill>
              <a:latin typeface="Calibri (MS) Bold"/>
              <a:ea typeface="Calibri (MS) Bold"/>
              <a:cs typeface="Calibri (MS) Bold"/>
              <a:sym typeface="Calibri (MS) Bold"/>
            </a:endParaRPr>
          </a:p>
        </p:txBody>
      </p:sp>
      <p:sp>
        <p:nvSpPr>
          <p:cNvPr id="35" name="TextBox 35"/>
          <p:cNvSpPr txBox="1"/>
          <p:nvPr/>
        </p:nvSpPr>
        <p:spPr>
          <a:xfrm>
            <a:off x="9609497" y="4709113"/>
            <a:ext cx="2818740" cy="4245229"/>
          </a:xfrm>
          <a:prstGeom prst="rect">
            <a:avLst/>
          </a:prstGeom>
        </p:spPr>
        <p:txBody>
          <a:bodyPr lIns="0" tIns="0" rIns="0" bIns="0" rtlCol="0" anchor="t">
            <a:spAutoFit/>
          </a:bodyPr>
          <a:lstStyle/>
          <a:p>
            <a:pPr marL="410208" lvl="1" indent="-205104" algn="l">
              <a:lnSpc>
                <a:spcPts val="2602"/>
              </a:lnSpc>
              <a:buFont typeface="Arial"/>
              <a:buChar char="•"/>
            </a:pPr>
            <a:r>
              <a:rPr lang="en-US" sz="1899" b="1">
                <a:solidFill>
                  <a:srgbClr val="FFFFFF"/>
                </a:solidFill>
                <a:latin typeface="Calibri (MS) Bold"/>
                <a:ea typeface="Calibri (MS) Bold"/>
                <a:cs typeface="Calibri (MS) Bold"/>
                <a:sym typeface="Calibri (MS) Bold"/>
              </a:rPr>
              <a:t>Rising demand for athleisure and wellness lifestyle in Europe.</a:t>
            </a:r>
          </a:p>
          <a:p>
            <a:pPr marL="410208" lvl="1" indent="-205104" algn="l">
              <a:lnSpc>
                <a:spcPts val="2602"/>
              </a:lnSpc>
              <a:buFont typeface="Arial"/>
              <a:buChar char="•"/>
            </a:pPr>
            <a:r>
              <a:rPr lang="en-US" sz="1899" b="1">
                <a:solidFill>
                  <a:srgbClr val="FFFFFF"/>
                </a:solidFill>
                <a:latin typeface="Calibri (MS) Bold"/>
                <a:ea typeface="Calibri (MS) Bold"/>
                <a:cs typeface="Calibri (MS) Bold"/>
                <a:sym typeface="Calibri (MS) Bold"/>
              </a:rPr>
              <a:t>Growing digital adoption (e-commerce + social commerce).</a:t>
            </a:r>
          </a:p>
          <a:p>
            <a:pPr marL="410208" lvl="1" indent="-205104" algn="l">
              <a:lnSpc>
                <a:spcPts val="2602"/>
              </a:lnSpc>
              <a:buFont typeface="Arial"/>
              <a:buChar char="•"/>
            </a:pPr>
            <a:r>
              <a:rPr lang="en-US" sz="1899" b="1">
                <a:solidFill>
                  <a:srgbClr val="FFFFFF"/>
                </a:solidFill>
                <a:latin typeface="Calibri (MS) Bold"/>
                <a:ea typeface="Calibri (MS) Bold"/>
                <a:cs typeface="Calibri (MS) Bold"/>
                <a:sym typeface="Calibri (MS) Bold"/>
              </a:rPr>
              <a:t>Increasing interest in sustainable and ethical fashion.</a:t>
            </a:r>
          </a:p>
          <a:p>
            <a:pPr marL="410208" lvl="1" indent="-205104" algn="l">
              <a:lnSpc>
                <a:spcPts val="2602"/>
              </a:lnSpc>
              <a:buFont typeface="Arial"/>
              <a:buChar char="•"/>
            </a:pPr>
            <a:r>
              <a:rPr lang="en-US" sz="1899" b="1">
                <a:solidFill>
                  <a:srgbClr val="FFFFFF"/>
                </a:solidFill>
                <a:latin typeface="Calibri (MS) Bold"/>
                <a:ea typeface="Calibri (MS) Bold"/>
                <a:cs typeface="Calibri (MS) Bold"/>
                <a:sym typeface="Calibri (MS) Bold"/>
              </a:rPr>
              <a:t>Expansion into men’s wear and broader fitness categories.</a:t>
            </a:r>
          </a:p>
          <a:p>
            <a:pPr algn="l">
              <a:lnSpc>
                <a:spcPts val="2602"/>
              </a:lnSpc>
            </a:pPr>
            <a:endParaRPr lang="en-US" sz="1899" b="1">
              <a:solidFill>
                <a:srgbClr val="FFFFFF"/>
              </a:solidFill>
              <a:latin typeface="Calibri (MS) Bold"/>
              <a:ea typeface="Calibri (MS) Bold"/>
              <a:cs typeface="Calibri (MS) Bold"/>
              <a:sym typeface="Calibri (MS) Bold"/>
            </a:endParaRPr>
          </a:p>
        </p:txBody>
      </p:sp>
      <p:sp>
        <p:nvSpPr>
          <p:cNvPr id="36" name="TextBox 36"/>
          <p:cNvSpPr txBox="1"/>
          <p:nvPr/>
        </p:nvSpPr>
        <p:spPr>
          <a:xfrm>
            <a:off x="13937226" y="4718638"/>
            <a:ext cx="2809764" cy="4295013"/>
          </a:xfrm>
          <a:prstGeom prst="rect">
            <a:avLst/>
          </a:prstGeom>
        </p:spPr>
        <p:txBody>
          <a:bodyPr lIns="0" tIns="0" rIns="0" bIns="0" rtlCol="0" anchor="t">
            <a:spAutoFit/>
          </a:bodyPr>
          <a:lstStyle/>
          <a:p>
            <a:pPr marL="388620" lvl="1" indent="-194310" algn="l">
              <a:lnSpc>
                <a:spcPts val="2466"/>
              </a:lnSpc>
              <a:buFont typeface="Arial"/>
              <a:buChar char="•"/>
            </a:pPr>
            <a:r>
              <a:rPr lang="en-US" sz="1800" b="1">
                <a:solidFill>
                  <a:srgbClr val="FFFFFF"/>
                </a:solidFill>
                <a:latin typeface="Calibri (MS) Bold"/>
                <a:ea typeface="Calibri (MS) Bold"/>
                <a:cs typeface="Calibri (MS) Bold"/>
                <a:sym typeface="Calibri (MS) Bold"/>
              </a:rPr>
              <a:t>Intense competition from European brands (Adidas, Nike, Gymshark).</a:t>
            </a:r>
          </a:p>
          <a:p>
            <a:pPr marL="388620" lvl="1" indent="-194310" algn="l">
              <a:lnSpc>
                <a:spcPts val="2466"/>
              </a:lnSpc>
              <a:buFont typeface="Arial"/>
              <a:buChar char="•"/>
            </a:pPr>
            <a:r>
              <a:rPr lang="en-US" sz="1800" b="1">
                <a:solidFill>
                  <a:srgbClr val="FFFFFF"/>
                </a:solidFill>
                <a:latin typeface="Calibri (MS) Bold"/>
                <a:ea typeface="Calibri (MS) Bold"/>
                <a:cs typeface="Calibri (MS) Bold"/>
                <a:sym typeface="Calibri (MS) Bold"/>
              </a:rPr>
              <a:t>Economic fluctuations affecting discretionary spending.</a:t>
            </a:r>
          </a:p>
          <a:p>
            <a:pPr marL="388620" lvl="1" indent="-194310" algn="l">
              <a:lnSpc>
                <a:spcPts val="2466"/>
              </a:lnSpc>
              <a:buFont typeface="Arial"/>
              <a:buChar char="•"/>
            </a:pPr>
            <a:r>
              <a:rPr lang="en-US" sz="1800" b="1">
                <a:solidFill>
                  <a:srgbClr val="FFFFFF"/>
                </a:solidFill>
                <a:latin typeface="Calibri (MS) Bold"/>
                <a:ea typeface="Calibri (MS) Bold"/>
                <a:cs typeface="Calibri (MS) Bold"/>
                <a:sym typeface="Calibri (MS) Bold"/>
              </a:rPr>
              <a:t>Cultural differences in fitness behaviour across Europe.</a:t>
            </a:r>
          </a:p>
          <a:p>
            <a:pPr marL="388620" lvl="1" indent="-194310" algn="l">
              <a:lnSpc>
                <a:spcPts val="2466"/>
              </a:lnSpc>
              <a:buFont typeface="Arial"/>
              <a:buChar char="•"/>
            </a:pPr>
            <a:r>
              <a:rPr lang="en-US" sz="1800" b="1">
                <a:solidFill>
                  <a:srgbClr val="FFFFFF"/>
                </a:solidFill>
                <a:latin typeface="Calibri (MS) Bold"/>
                <a:ea typeface="Calibri (MS) Bold"/>
                <a:cs typeface="Calibri (MS) Bold"/>
                <a:sym typeface="Calibri (MS) Bold"/>
              </a:rPr>
              <a:t>Regulatory pressures regarding sustainability, materials, and privacy.</a:t>
            </a:r>
          </a:p>
          <a:p>
            <a:pPr algn="l">
              <a:lnSpc>
                <a:spcPts val="2466"/>
              </a:lnSpc>
            </a:pPr>
            <a:endParaRPr lang="en-US" sz="1800" b="1">
              <a:solidFill>
                <a:srgbClr val="FFFFFF"/>
              </a:solidFill>
              <a:latin typeface="Calibri (MS) Bold"/>
              <a:ea typeface="Calibri (MS) Bold"/>
              <a:cs typeface="Calibri (MS) Bold"/>
              <a:sym typeface="Calibri (MS) Bold"/>
            </a:endParaRPr>
          </a:p>
        </p:txBody>
      </p:sp>
      <p:sp>
        <p:nvSpPr>
          <p:cNvPr id="37" name="Freeform 37"/>
          <p:cNvSpPr/>
          <p:nvPr/>
        </p:nvSpPr>
        <p:spPr>
          <a:xfrm>
            <a:off x="199710" y="9278192"/>
            <a:ext cx="524502" cy="530470"/>
          </a:xfrm>
          <a:custGeom>
            <a:avLst/>
            <a:gdLst/>
            <a:ahLst/>
            <a:cxnLst/>
            <a:rect l="l" t="t" r="r" b="b"/>
            <a:pathLst>
              <a:path w="524502" h="530470">
                <a:moveTo>
                  <a:pt x="0" y="0"/>
                </a:moveTo>
                <a:lnTo>
                  <a:pt x="524502" y="0"/>
                </a:lnTo>
                <a:lnTo>
                  <a:pt x="524502" y="530469"/>
                </a:lnTo>
                <a:lnTo>
                  <a:pt x="0" y="530469"/>
                </a:lnTo>
                <a:lnTo>
                  <a:pt x="0" y="0"/>
                </a:lnTo>
                <a:close/>
              </a:path>
            </a:pathLst>
          </a:custGeom>
          <a:blipFill>
            <a:blip r:embed="rId2"/>
            <a:stretch>
              <a:fillRect/>
            </a:stretch>
          </a:blipFill>
        </p:spPr>
      </p:sp>
      <p:sp>
        <p:nvSpPr>
          <p:cNvPr id="38" name="Freeform 38"/>
          <p:cNvSpPr/>
          <p:nvPr/>
        </p:nvSpPr>
        <p:spPr>
          <a:xfrm>
            <a:off x="15311227" y="290247"/>
            <a:ext cx="1171580" cy="1184910"/>
          </a:xfrm>
          <a:custGeom>
            <a:avLst/>
            <a:gdLst/>
            <a:ahLst/>
            <a:cxnLst/>
            <a:rect l="l" t="t" r="r" b="b"/>
            <a:pathLst>
              <a:path w="1171580" h="1184910">
                <a:moveTo>
                  <a:pt x="0" y="0"/>
                </a:moveTo>
                <a:lnTo>
                  <a:pt x="1171580" y="0"/>
                </a:lnTo>
                <a:lnTo>
                  <a:pt x="1171580" y="1184910"/>
                </a:lnTo>
                <a:lnTo>
                  <a:pt x="0" y="1184910"/>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896417" y="-301688"/>
            <a:ext cx="4653710" cy="4114800"/>
          </a:xfrm>
          <a:custGeom>
            <a:avLst/>
            <a:gdLst/>
            <a:ahLst/>
            <a:cxnLst/>
            <a:rect l="l" t="t" r="r" b="b"/>
            <a:pathLst>
              <a:path w="4653710" h="4114800">
                <a:moveTo>
                  <a:pt x="0" y="0"/>
                </a:moveTo>
                <a:lnTo>
                  <a:pt x="4653710" y="0"/>
                </a:lnTo>
                <a:lnTo>
                  <a:pt x="465371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505199" y="-1294983"/>
            <a:ext cx="3065986" cy="3050695"/>
          </a:xfrm>
          <a:custGeom>
            <a:avLst/>
            <a:gdLst/>
            <a:ahLst/>
            <a:cxnLst/>
            <a:rect l="l" t="t" r="r" b="b"/>
            <a:pathLst>
              <a:path w="3065986" h="3050695">
                <a:moveTo>
                  <a:pt x="0" y="0"/>
                </a:moveTo>
                <a:lnTo>
                  <a:pt x="3065986" y="0"/>
                </a:lnTo>
                <a:lnTo>
                  <a:pt x="3065986" y="3050695"/>
                </a:lnTo>
                <a:lnTo>
                  <a:pt x="0" y="30506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050707">
            <a:off x="-4761305" y="7908452"/>
            <a:ext cx="6866993" cy="5317210"/>
          </a:xfrm>
          <a:custGeom>
            <a:avLst/>
            <a:gdLst/>
            <a:ahLst/>
            <a:cxnLst/>
            <a:rect l="l" t="t" r="r" b="b"/>
            <a:pathLst>
              <a:path w="6866993" h="5317210">
                <a:moveTo>
                  <a:pt x="0" y="0"/>
                </a:moveTo>
                <a:lnTo>
                  <a:pt x="6866993" y="0"/>
                </a:lnTo>
                <a:lnTo>
                  <a:pt x="6866993" y="5317210"/>
                </a:lnTo>
                <a:lnTo>
                  <a:pt x="0" y="5317210"/>
                </a:lnTo>
                <a:lnTo>
                  <a:pt x="0" y="0"/>
                </a:lnTo>
                <a:close/>
              </a:path>
            </a:pathLst>
          </a:custGeom>
          <a:blipFill>
            <a:blip r:embed="rId7">
              <a:alphaModFix amt="41000"/>
              <a:extLst>
                <a:ext uri="{96DAC541-7B7A-43D3-8B79-37D633B846F1}">
                  <asvg:svgBlip xmlns:asvg="http://schemas.microsoft.com/office/drawing/2016/SVG/main" r:embed="rId8"/>
                </a:ext>
              </a:extLst>
            </a:blip>
            <a:stretch>
              <a:fillRect/>
            </a:stretch>
          </a:blipFill>
        </p:spPr>
      </p:sp>
      <p:graphicFrame>
        <p:nvGraphicFramePr>
          <p:cNvPr id="6" name="Table 6"/>
          <p:cNvGraphicFramePr>
            <a:graphicFrameLocks noGrp="1"/>
          </p:cNvGraphicFramePr>
          <p:nvPr/>
        </p:nvGraphicFramePr>
        <p:xfrm>
          <a:off x="650301" y="1135553"/>
          <a:ext cx="17037165" cy="3514725"/>
        </p:xfrm>
        <a:graphic>
          <a:graphicData uri="http://schemas.openxmlformats.org/drawingml/2006/table">
            <a:tbl>
              <a:tblPr/>
              <a:tblGrid>
                <a:gridCol w="5679055">
                  <a:extLst>
                    <a:ext uri="{9D8B030D-6E8A-4147-A177-3AD203B41FA5}">
                      <a16:colId xmlns:a16="http://schemas.microsoft.com/office/drawing/2014/main" val="20000"/>
                    </a:ext>
                  </a:extLst>
                </a:gridCol>
                <a:gridCol w="5679055">
                  <a:extLst>
                    <a:ext uri="{9D8B030D-6E8A-4147-A177-3AD203B41FA5}">
                      <a16:colId xmlns:a16="http://schemas.microsoft.com/office/drawing/2014/main" val="20001"/>
                    </a:ext>
                  </a:extLst>
                </a:gridCol>
                <a:gridCol w="5679055">
                  <a:extLst>
                    <a:ext uri="{9D8B030D-6E8A-4147-A177-3AD203B41FA5}">
                      <a16:colId xmlns:a16="http://schemas.microsoft.com/office/drawing/2014/main" val="20002"/>
                    </a:ext>
                  </a:extLst>
                </a:gridCol>
              </a:tblGrid>
              <a:tr h="857015">
                <a:tc>
                  <a:txBody>
                    <a:bodyPr/>
                    <a:lstStyle/>
                    <a:p>
                      <a:pPr algn="ctr">
                        <a:lnSpc>
                          <a:spcPts val="4199"/>
                        </a:lnSpc>
                        <a:defRPr/>
                      </a:pPr>
                      <a:r>
                        <a:rPr lang="en-US" sz="2999" b="1">
                          <a:solidFill>
                            <a:srgbClr val="000000"/>
                          </a:solidFill>
                          <a:latin typeface="Calibri (MS) Bold"/>
                          <a:ea typeface="Calibri (MS) Bold"/>
                          <a:cs typeface="Calibri (MS) Bold"/>
                          <a:sym typeface="Calibri (MS) Bold"/>
                        </a:rPr>
                        <a:t>SEGMENTATION</a:t>
                      </a:r>
                      <a:endParaRPr lang="en-US" sz="1100"/>
                    </a:p>
                  </a:txBody>
                  <a:tcPr marL="104775" marR="104775" marT="104775" marB="1047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gradFill rotWithShape="1">
                      <a:gsLst>
                        <a:gs pos="0">
                          <a:srgbClr val="FCE9D8">
                            <a:alpha val="100000"/>
                          </a:srgbClr>
                        </a:gs>
                        <a:gs pos="100000">
                          <a:srgbClr val="FFFFFF">
                            <a:alpha val="100000"/>
                          </a:srgbClr>
                        </a:gs>
                      </a:gsLst>
                      <a:lin ang="0"/>
                    </a:gradFill>
                  </a:tcPr>
                </a:tc>
                <a:tc>
                  <a:txBody>
                    <a:bodyPr/>
                    <a:lstStyle/>
                    <a:p>
                      <a:pPr algn="ctr">
                        <a:lnSpc>
                          <a:spcPts val="4199"/>
                        </a:lnSpc>
                        <a:defRPr/>
                      </a:pPr>
                      <a:r>
                        <a:rPr lang="en-US" sz="2999" b="1">
                          <a:solidFill>
                            <a:srgbClr val="000000"/>
                          </a:solidFill>
                          <a:latin typeface="Calibri (MS) Bold"/>
                          <a:ea typeface="Calibri (MS) Bold"/>
                          <a:cs typeface="Calibri (MS) Bold"/>
                          <a:sym typeface="Calibri (MS) Bold"/>
                        </a:rPr>
                        <a:t>TARGETING</a:t>
                      </a:r>
                      <a:endParaRPr lang="en-US" sz="1100"/>
                    </a:p>
                  </a:txBody>
                  <a:tcPr marL="104775" marR="104775" marT="104775" marB="1047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gradFill rotWithShape="1">
                      <a:gsLst>
                        <a:gs pos="0">
                          <a:srgbClr val="FCE9D8">
                            <a:alpha val="100000"/>
                          </a:srgbClr>
                        </a:gs>
                        <a:gs pos="100000">
                          <a:srgbClr val="FFFFFF">
                            <a:alpha val="100000"/>
                          </a:srgbClr>
                        </a:gs>
                      </a:gsLst>
                      <a:lin ang="0"/>
                    </a:gradFill>
                  </a:tcPr>
                </a:tc>
                <a:tc>
                  <a:txBody>
                    <a:bodyPr/>
                    <a:lstStyle/>
                    <a:p>
                      <a:pPr algn="ctr">
                        <a:lnSpc>
                          <a:spcPts val="4199"/>
                        </a:lnSpc>
                        <a:defRPr/>
                      </a:pPr>
                      <a:r>
                        <a:rPr lang="en-US" sz="2999" b="1">
                          <a:solidFill>
                            <a:srgbClr val="000000"/>
                          </a:solidFill>
                          <a:latin typeface="Calibri (MS) Bold"/>
                          <a:ea typeface="Calibri (MS) Bold"/>
                          <a:cs typeface="Calibri (MS) Bold"/>
                          <a:sym typeface="Calibri (MS) Bold"/>
                        </a:rPr>
                        <a:t>POSITIONING</a:t>
                      </a:r>
                      <a:endParaRPr lang="en-US" sz="1100"/>
                    </a:p>
                  </a:txBody>
                  <a:tcPr marL="104775" marR="104775" marT="104775" marB="1047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gradFill rotWithShape="1">
                      <a:gsLst>
                        <a:gs pos="0">
                          <a:srgbClr val="FCE9D8">
                            <a:alpha val="100000"/>
                          </a:srgbClr>
                        </a:gs>
                        <a:gs pos="100000">
                          <a:srgbClr val="FFFFFF">
                            <a:alpha val="100000"/>
                          </a:srgbClr>
                        </a:gs>
                      </a:gsLst>
                      <a:lin ang="0"/>
                    </a:gradFill>
                  </a:tcPr>
                </a:tc>
                <a:extLst>
                  <a:ext uri="{0D108BD9-81ED-4DB2-BD59-A6C34878D82A}">
                    <a16:rowId xmlns:a16="http://schemas.microsoft.com/office/drawing/2014/main" val="10000"/>
                  </a:ext>
                </a:extLst>
              </a:tr>
              <a:tr h="2657710">
                <a:tc>
                  <a:txBody>
                    <a:bodyPr/>
                    <a:lstStyle/>
                    <a:p>
                      <a:pPr marL="431797" lvl="1" indent="-215899" algn="l">
                        <a:lnSpc>
                          <a:spcPts val="2799"/>
                        </a:lnSpc>
                        <a:buFont typeface="Arial"/>
                        <a:buChar char="•"/>
                        <a:defRPr/>
                      </a:pPr>
                      <a:r>
                        <a:rPr lang="en-US" sz="1999" b="1">
                          <a:solidFill>
                            <a:srgbClr val="000000"/>
                          </a:solidFill>
                          <a:latin typeface="Calibri (MS) Bold"/>
                          <a:ea typeface="Calibri (MS) Bold"/>
                          <a:cs typeface="Calibri (MS) Bold"/>
                          <a:sym typeface="Calibri (MS) Bold"/>
                        </a:rPr>
                        <a:t>Demographics: age 18–45, working professionals, fitness enthusiasts.</a:t>
                      </a:r>
                      <a:endParaRPr lang="en-US" sz="1100"/>
                    </a:p>
                    <a:p>
                      <a:pPr marL="431797" lvl="1" indent="-215899" algn="l">
                        <a:lnSpc>
                          <a:spcPts val="2799"/>
                        </a:lnSpc>
                        <a:buFont typeface="Arial"/>
                        <a:buChar char="•"/>
                      </a:pPr>
                      <a:r>
                        <a:rPr lang="en-US" sz="1999" b="1">
                          <a:solidFill>
                            <a:srgbClr val="000000"/>
                          </a:solidFill>
                          <a:latin typeface="Calibri (MS) Bold"/>
                          <a:ea typeface="Calibri (MS) Bold"/>
                          <a:cs typeface="Calibri (MS) Bold"/>
                          <a:sym typeface="Calibri (MS) Bold"/>
                        </a:rPr>
                        <a:t>Psychographics: wellness-focused, premium lifestyle, sustainability-oriented.</a:t>
                      </a:r>
                    </a:p>
                    <a:p>
                      <a:pPr marL="431797" lvl="1" indent="-215899" algn="l">
                        <a:lnSpc>
                          <a:spcPts val="2799"/>
                        </a:lnSpc>
                        <a:buFont typeface="Arial"/>
                        <a:buChar char="•"/>
                      </a:pPr>
                      <a:r>
                        <a:rPr lang="en-US" sz="1999" b="1">
                          <a:solidFill>
                            <a:srgbClr val="000000"/>
                          </a:solidFill>
                          <a:latin typeface="Calibri (MS) Bold"/>
                          <a:ea typeface="Calibri (MS) Bold"/>
                          <a:cs typeface="Calibri (MS) Bold"/>
                          <a:sym typeface="Calibri (MS) Bold"/>
                        </a:rPr>
                        <a:t>Behavioural: gym-goers, yoga practitioners, runners, athleisure users.</a:t>
                      </a:r>
                    </a:p>
                  </a:txBody>
                  <a:tcPr marL="104775" marR="104775" marT="104775" marB="1047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gradFill rotWithShape="1">
                      <a:gsLst>
                        <a:gs pos="0">
                          <a:srgbClr val="FCE9D8">
                            <a:alpha val="100000"/>
                          </a:srgbClr>
                        </a:gs>
                        <a:gs pos="100000">
                          <a:srgbClr val="FFFFFF">
                            <a:alpha val="100000"/>
                          </a:srgbClr>
                        </a:gs>
                      </a:gsLst>
                      <a:lin ang="0"/>
                    </a:gradFill>
                  </a:tcPr>
                </a:tc>
                <a:tc>
                  <a:txBody>
                    <a:bodyPr/>
                    <a:lstStyle/>
                    <a:p>
                      <a:pPr marL="410208" lvl="1" indent="-205104" algn="l">
                        <a:lnSpc>
                          <a:spcPts val="2659"/>
                        </a:lnSpc>
                        <a:buFont typeface="Arial"/>
                        <a:buChar char="•"/>
                        <a:defRPr/>
                      </a:pPr>
                      <a:r>
                        <a:rPr lang="en-US" sz="1899" b="1">
                          <a:solidFill>
                            <a:srgbClr val="000000"/>
                          </a:solidFill>
                          <a:latin typeface="Calibri (MS) Bold"/>
                          <a:ea typeface="Calibri (MS) Bold"/>
                          <a:cs typeface="Calibri (MS) Bold"/>
                          <a:sym typeface="Calibri (MS) Bold"/>
                        </a:rPr>
                        <a:t>Urban, health-conscious consumers with disposable income.</a:t>
                      </a:r>
                      <a:endParaRPr lang="en-US" sz="1100"/>
                    </a:p>
                    <a:p>
                      <a:pPr marL="410208" lvl="1" indent="-205104" algn="l">
                        <a:lnSpc>
                          <a:spcPts val="2659"/>
                        </a:lnSpc>
                        <a:buFont typeface="Arial"/>
                        <a:buChar char="•"/>
                      </a:pPr>
                      <a:r>
                        <a:rPr lang="en-US" sz="1899" b="1">
                          <a:solidFill>
                            <a:srgbClr val="000000"/>
                          </a:solidFill>
                          <a:latin typeface="Calibri (MS) Bold"/>
                          <a:ea typeface="Calibri (MS) Bold"/>
                          <a:cs typeface="Calibri (MS) Bold"/>
                          <a:sym typeface="Calibri (MS) Bold"/>
                        </a:rPr>
                        <a:t>Growth segments: male athletes, runners, hybrid office workers who prefer athleisure daily wear.</a:t>
                      </a:r>
                    </a:p>
                    <a:p>
                      <a:pPr marL="410208" lvl="1" indent="-205104" algn="l">
                        <a:lnSpc>
                          <a:spcPts val="2659"/>
                        </a:lnSpc>
                        <a:buFont typeface="Arial"/>
                        <a:buChar char="•"/>
                      </a:pPr>
                      <a:r>
                        <a:rPr lang="en-US" sz="1899" b="1">
                          <a:solidFill>
                            <a:srgbClr val="000000"/>
                          </a:solidFill>
                          <a:latin typeface="Calibri (MS) Bold"/>
                          <a:ea typeface="Calibri (MS) Bold"/>
                          <a:cs typeface="Calibri (MS) Bold"/>
                          <a:sym typeface="Calibri (MS) Bold"/>
                        </a:rPr>
                        <a:t>Digital-first consumers who engage through social media, influencers, and online communities.</a:t>
                      </a:r>
                    </a:p>
                  </a:txBody>
                  <a:tcPr marL="104775" marR="104775" marT="104775" marB="1047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gradFill rotWithShape="1">
                      <a:gsLst>
                        <a:gs pos="0">
                          <a:srgbClr val="FCE9D8">
                            <a:alpha val="100000"/>
                          </a:srgbClr>
                        </a:gs>
                        <a:gs pos="100000">
                          <a:srgbClr val="FFFFFF">
                            <a:alpha val="100000"/>
                          </a:srgbClr>
                        </a:gs>
                      </a:gsLst>
                      <a:lin ang="0"/>
                    </a:gradFill>
                  </a:tcPr>
                </a:tc>
                <a:tc>
                  <a:txBody>
                    <a:bodyPr/>
                    <a:lstStyle/>
                    <a:p>
                      <a:pPr marL="410208" lvl="1" indent="-205104" algn="just">
                        <a:lnSpc>
                          <a:spcPts val="2659"/>
                        </a:lnSpc>
                        <a:buFont typeface="Arial"/>
                        <a:buChar char="•"/>
                        <a:defRPr/>
                      </a:pPr>
                      <a:r>
                        <a:rPr lang="en-US" sz="1899" b="1">
                          <a:solidFill>
                            <a:srgbClr val="000000"/>
                          </a:solidFill>
                          <a:latin typeface="Calibri (MS) Bold"/>
                          <a:ea typeface="Calibri (MS) Bold"/>
                          <a:cs typeface="Calibri (MS) Bold"/>
                          <a:sym typeface="Calibri (MS) Bold"/>
                        </a:rPr>
                        <a:t>“Lululemon positions itself as a premium athletic lifestyle brand that blends high-performance innovation with wellbeing, mindfulness, and community.”</a:t>
                      </a:r>
                      <a:endParaRPr lang="en-US" sz="1100"/>
                    </a:p>
                    <a:p>
                      <a:pPr marL="410208" lvl="1" indent="-205104" algn="just">
                        <a:lnSpc>
                          <a:spcPts val="2659"/>
                        </a:lnSpc>
                        <a:buFont typeface="Arial"/>
                        <a:buChar char="•"/>
                      </a:pPr>
                      <a:r>
                        <a:rPr lang="en-US" sz="1899" b="1">
                          <a:solidFill>
                            <a:srgbClr val="000000"/>
                          </a:solidFill>
                          <a:latin typeface="Calibri (MS) Bold"/>
                          <a:ea typeface="Calibri (MS) Bold"/>
                          <a:cs typeface="Calibri (MS) Bold"/>
                          <a:sym typeface="Calibri (MS) Bold"/>
                        </a:rPr>
                        <a:t>This positioning highlights quality, sustainability, comfort, and holistic wellness, differentiating it from purely sports-performance brands.</a:t>
                      </a:r>
                    </a:p>
                  </a:txBody>
                  <a:tcPr marL="104775" marR="104775" marT="104775" marB="104775" anchor="ctr">
                    <a:lnL w="19050" cap="flat" cmpd="sng" algn="ctr">
                      <a:solidFill>
                        <a:srgbClr val="FF9999"/>
                      </a:solidFill>
                      <a:prstDash val="solid"/>
                      <a:round/>
                      <a:headEnd type="none" w="med" len="med"/>
                      <a:tailEnd type="none" w="med" len="med"/>
                    </a:lnL>
                    <a:lnR w="19050" cap="flat" cmpd="sng" algn="ctr">
                      <a:solidFill>
                        <a:srgbClr val="FF9999"/>
                      </a:solidFill>
                      <a:prstDash val="solid"/>
                      <a:round/>
                      <a:headEnd type="none" w="med" len="med"/>
                      <a:tailEnd type="none" w="med" len="med"/>
                    </a:lnR>
                    <a:lnT w="19050" cap="flat" cmpd="sng" algn="ctr">
                      <a:solidFill>
                        <a:srgbClr val="FF9999"/>
                      </a:solidFill>
                      <a:prstDash val="solid"/>
                      <a:round/>
                      <a:headEnd type="none" w="med" len="med"/>
                      <a:tailEnd type="none" w="med" len="med"/>
                    </a:lnT>
                    <a:lnB w="19050" cap="flat" cmpd="sng" algn="ctr">
                      <a:solidFill>
                        <a:srgbClr val="FF9999"/>
                      </a:solidFill>
                      <a:prstDash val="solid"/>
                      <a:round/>
                      <a:headEnd type="none" w="med" len="med"/>
                      <a:tailEnd type="none" w="med" len="med"/>
                    </a:lnB>
                    <a:gradFill rotWithShape="1">
                      <a:gsLst>
                        <a:gs pos="0">
                          <a:srgbClr val="FCE9D8">
                            <a:alpha val="100000"/>
                          </a:srgbClr>
                        </a:gs>
                        <a:gs pos="100000">
                          <a:srgbClr val="FFFFFF">
                            <a:alpha val="100000"/>
                          </a:srgbClr>
                        </a:gs>
                      </a:gsLst>
                      <a:lin ang="0"/>
                    </a:gradFill>
                  </a:tcPr>
                </a:tc>
                <a:extLst>
                  <a:ext uri="{0D108BD9-81ED-4DB2-BD59-A6C34878D82A}">
                    <a16:rowId xmlns:a16="http://schemas.microsoft.com/office/drawing/2014/main" val="10001"/>
                  </a:ext>
                </a:extLst>
              </a:tr>
            </a:tbl>
          </a:graphicData>
        </a:graphic>
      </p:graphicFrame>
      <p:sp>
        <p:nvSpPr>
          <p:cNvPr id="7" name="Freeform 7"/>
          <p:cNvSpPr/>
          <p:nvPr/>
        </p:nvSpPr>
        <p:spPr>
          <a:xfrm>
            <a:off x="16459452" y="86933"/>
            <a:ext cx="799848" cy="808949"/>
          </a:xfrm>
          <a:custGeom>
            <a:avLst/>
            <a:gdLst/>
            <a:ahLst/>
            <a:cxnLst/>
            <a:rect l="l" t="t" r="r" b="b"/>
            <a:pathLst>
              <a:path w="799848" h="808949">
                <a:moveTo>
                  <a:pt x="0" y="0"/>
                </a:moveTo>
                <a:lnTo>
                  <a:pt x="799848" y="0"/>
                </a:lnTo>
                <a:lnTo>
                  <a:pt x="799848" y="808949"/>
                </a:lnTo>
                <a:lnTo>
                  <a:pt x="0" y="808949"/>
                </a:lnTo>
                <a:lnTo>
                  <a:pt x="0" y="0"/>
                </a:lnTo>
                <a:close/>
              </a:path>
            </a:pathLst>
          </a:custGeom>
          <a:blipFill>
            <a:blip r:embed="rId9"/>
            <a:stretch>
              <a:fillRect/>
            </a:stretch>
          </a:blipFill>
        </p:spPr>
      </p:sp>
      <p:sp>
        <p:nvSpPr>
          <p:cNvPr id="8" name="Freeform 8"/>
          <p:cNvSpPr/>
          <p:nvPr/>
        </p:nvSpPr>
        <p:spPr>
          <a:xfrm>
            <a:off x="10172708" y="1236974"/>
            <a:ext cx="620159" cy="620159"/>
          </a:xfrm>
          <a:custGeom>
            <a:avLst/>
            <a:gdLst/>
            <a:ahLst/>
            <a:cxnLst/>
            <a:rect l="l" t="t" r="r" b="b"/>
            <a:pathLst>
              <a:path w="620159" h="620159">
                <a:moveTo>
                  <a:pt x="0" y="0"/>
                </a:moveTo>
                <a:lnTo>
                  <a:pt x="620159" y="0"/>
                </a:lnTo>
                <a:lnTo>
                  <a:pt x="620159" y="620159"/>
                </a:lnTo>
                <a:lnTo>
                  <a:pt x="0" y="6201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974643" y="1158359"/>
            <a:ext cx="484809" cy="777390"/>
          </a:xfrm>
          <a:custGeom>
            <a:avLst/>
            <a:gdLst/>
            <a:ahLst/>
            <a:cxnLst/>
            <a:rect l="l" t="t" r="r" b="b"/>
            <a:pathLst>
              <a:path w="484809" h="777390">
                <a:moveTo>
                  <a:pt x="0" y="0"/>
                </a:moveTo>
                <a:lnTo>
                  <a:pt x="484809" y="0"/>
                </a:lnTo>
                <a:lnTo>
                  <a:pt x="484809" y="777390"/>
                </a:lnTo>
                <a:lnTo>
                  <a:pt x="0" y="7773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4828384" y="1230058"/>
            <a:ext cx="1016603" cy="633991"/>
          </a:xfrm>
          <a:custGeom>
            <a:avLst/>
            <a:gdLst/>
            <a:ahLst/>
            <a:cxnLst/>
            <a:rect l="l" t="t" r="r" b="b"/>
            <a:pathLst>
              <a:path w="1016603" h="633991">
                <a:moveTo>
                  <a:pt x="0" y="0"/>
                </a:moveTo>
                <a:lnTo>
                  <a:pt x="1016603" y="0"/>
                </a:lnTo>
                <a:lnTo>
                  <a:pt x="1016603" y="633991"/>
                </a:lnTo>
                <a:lnTo>
                  <a:pt x="0" y="63399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TextBox 11"/>
          <p:cNvSpPr txBox="1"/>
          <p:nvPr/>
        </p:nvSpPr>
        <p:spPr>
          <a:xfrm>
            <a:off x="650301" y="5413548"/>
            <a:ext cx="17037166" cy="4500245"/>
          </a:xfrm>
          <a:prstGeom prst="rect">
            <a:avLst/>
          </a:prstGeom>
        </p:spPr>
        <p:txBody>
          <a:bodyPr lIns="0" tIns="0" rIns="0" bIns="0" rtlCol="0" anchor="t">
            <a:spAutoFit/>
          </a:bodyPr>
          <a:lstStyle/>
          <a:p>
            <a:pPr algn="l">
              <a:lnSpc>
                <a:spcPts val="2739"/>
              </a:lnSpc>
            </a:pPr>
            <a:r>
              <a:rPr lang="en-US" sz="1999" b="1" u="sng">
                <a:solidFill>
                  <a:srgbClr val="FFFFFF"/>
                </a:solidFill>
                <a:latin typeface="Calibri (MS) Bold"/>
                <a:ea typeface="Calibri (MS) Bold"/>
                <a:cs typeface="Calibri (MS) Bold"/>
                <a:sym typeface="Calibri (MS) Bold"/>
              </a:rPr>
              <a:t>Compliance with GDPR (General Data Protection Regulation)</a:t>
            </a:r>
          </a:p>
          <a:p>
            <a:pPr marL="431799" lvl="1" indent="-215899" algn="l">
              <a:lnSpc>
                <a:spcPts val="2739"/>
              </a:lnSpc>
              <a:buFont typeface="Arial"/>
              <a:buChar char="•"/>
            </a:pPr>
            <a:r>
              <a:rPr lang="en-US" sz="1999" b="1">
                <a:solidFill>
                  <a:srgbClr val="FFFFFF"/>
                </a:solidFill>
                <a:latin typeface="Calibri (MS) Bold"/>
                <a:ea typeface="Calibri (MS) Bold"/>
                <a:cs typeface="Calibri (MS) Bold"/>
                <a:sym typeface="Calibri (MS) Bold"/>
              </a:rPr>
              <a:t>Transparent and secure data handling: Obtaining customer consent, managing personal and e-commerce data safely, and maintaining clear cookie, data retention, and opt-out policies.</a:t>
            </a:r>
          </a:p>
          <a:p>
            <a:pPr marL="431799" lvl="1" indent="-215899" algn="l">
              <a:lnSpc>
                <a:spcPts val="2739"/>
              </a:lnSpc>
              <a:buFont typeface="Arial"/>
              <a:buChar char="•"/>
            </a:pPr>
            <a:r>
              <a:rPr lang="en-US" sz="1999" b="1">
                <a:solidFill>
                  <a:srgbClr val="FFFFFF"/>
                </a:solidFill>
                <a:latin typeface="Calibri (MS) Bold"/>
                <a:ea typeface="Calibri (MS) Bold"/>
                <a:cs typeface="Calibri (MS) Bold"/>
                <a:sym typeface="Calibri (MS) Bold"/>
              </a:rPr>
              <a:t>Regulated digital marketing practices: Ensuring all activities, including email campaigns, retargeting, and analytics, comply strictly with GDPR regulations.</a:t>
            </a:r>
          </a:p>
          <a:p>
            <a:pPr algn="l">
              <a:lnSpc>
                <a:spcPts val="2739"/>
              </a:lnSpc>
            </a:pPr>
            <a:r>
              <a:rPr lang="en-US" sz="1999" b="1" u="sng">
                <a:solidFill>
                  <a:srgbClr val="FFFFFF"/>
                </a:solidFill>
                <a:latin typeface="Calibri (MS) Bold"/>
                <a:ea typeface="Calibri (MS) Bold"/>
                <a:cs typeface="Calibri (MS) Bold"/>
                <a:sym typeface="Calibri (MS) Bold"/>
              </a:rPr>
              <a:t>EU Eco-friendly Product Standards</a:t>
            </a:r>
          </a:p>
          <a:p>
            <a:pPr marL="431799" lvl="1" indent="-215899" algn="l">
              <a:lnSpc>
                <a:spcPts val="2739"/>
              </a:lnSpc>
              <a:buFont typeface="Arial"/>
              <a:buChar char="•"/>
            </a:pPr>
            <a:r>
              <a:rPr lang="en-US" sz="1999" b="1">
                <a:solidFill>
                  <a:srgbClr val="FFFFFF"/>
                </a:solidFill>
                <a:latin typeface="Calibri (MS) Bold"/>
                <a:ea typeface="Calibri (MS) Bold"/>
                <a:cs typeface="Calibri (MS) Bold"/>
                <a:sym typeface="Calibri (MS) Bold"/>
              </a:rPr>
              <a:t>Sustainable product compliance: Using certified eco-friendly fabrics, following safe production methods, and adhering to EU REACH, eco-label, and textile labelling standards.</a:t>
            </a:r>
          </a:p>
          <a:p>
            <a:pPr marL="431799" lvl="1" indent="-215899" algn="l">
              <a:lnSpc>
                <a:spcPts val="2739"/>
              </a:lnSpc>
              <a:buFont typeface="Arial"/>
              <a:buChar char="•"/>
            </a:pPr>
            <a:r>
              <a:rPr lang="en-US" sz="1999" b="1">
                <a:solidFill>
                  <a:srgbClr val="FFFFFF"/>
                </a:solidFill>
                <a:latin typeface="Calibri (MS) Bold"/>
                <a:ea typeface="Calibri (MS) Bold"/>
                <a:cs typeface="Calibri (MS) Bold"/>
                <a:sym typeface="Calibri (MS) Bold"/>
              </a:rPr>
              <a:t>Transparency and accountability: Reporting environmental impact and ensuring sustainable practices across the supply chain.</a:t>
            </a:r>
          </a:p>
          <a:p>
            <a:pPr algn="l">
              <a:lnSpc>
                <a:spcPts val="2739"/>
              </a:lnSpc>
            </a:pPr>
            <a:r>
              <a:rPr lang="en-US" sz="1999" b="1" u="sng">
                <a:solidFill>
                  <a:srgbClr val="FFFFFF"/>
                </a:solidFill>
                <a:latin typeface="Calibri (MS) Bold"/>
                <a:ea typeface="Calibri (MS) Bold"/>
                <a:cs typeface="Calibri (MS) Bold"/>
                <a:sym typeface="Calibri (MS) Bold"/>
              </a:rPr>
              <a:t>Market Risks &amp; Mitigation</a:t>
            </a:r>
          </a:p>
          <a:p>
            <a:pPr marL="431799" lvl="1" indent="-215899" algn="l">
              <a:lnSpc>
                <a:spcPts val="2739"/>
              </a:lnSpc>
              <a:buFont typeface="Arial"/>
              <a:buChar char="•"/>
            </a:pPr>
            <a:r>
              <a:rPr lang="en-US" sz="1999" b="1">
                <a:solidFill>
                  <a:srgbClr val="FFFFFF"/>
                </a:solidFill>
                <a:latin typeface="Calibri (MS) Bold"/>
                <a:ea typeface="Calibri (MS) Bold"/>
                <a:cs typeface="Calibri (MS) Bold"/>
                <a:sym typeface="Calibri (MS) Bold"/>
              </a:rPr>
              <a:t>Regulatory and operational risks: Manage legal changes, data protection threats, and market volatility through compliance monitoring, cybersecurity, GDPR training, and diversified pricing/product strategies.</a:t>
            </a:r>
          </a:p>
          <a:p>
            <a:pPr marL="431799" lvl="1" indent="-215899" algn="l">
              <a:lnSpc>
                <a:spcPts val="2739"/>
              </a:lnSpc>
              <a:buFont typeface="Arial"/>
              <a:buChar char="•"/>
            </a:pPr>
            <a:r>
              <a:rPr lang="en-US" sz="1999" b="1">
                <a:solidFill>
                  <a:srgbClr val="FFFFFF"/>
                </a:solidFill>
                <a:latin typeface="Calibri (MS) Bold"/>
                <a:ea typeface="Calibri (MS) Bold"/>
                <a:cs typeface="Calibri (MS) Bold"/>
                <a:sym typeface="Calibri (MS) Bold"/>
              </a:rPr>
              <a:t>Market and cultural risks: Address competition and cultural differences by leveraging local market research, innovation, and premium, differentiated product design.</a:t>
            </a:r>
          </a:p>
        </p:txBody>
      </p:sp>
      <p:sp>
        <p:nvSpPr>
          <p:cNvPr id="12" name="TextBox 12"/>
          <p:cNvSpPr txBox="1"/>
          <p:nvPr/>
        </p:nvSpPr>
        <p:spPr>
          <a:xfrm>
            <a:off x="1372094" y="4893399"/>
            <a:ext cx="8224499" cy="753745"/>
          </a:xfrm>
          <a:prstGeom prst="rect">
            <a:avLst/>
          </a:prstGeom>
        </p:spPr>
        <p:txBody>
          <a:bodyPr lIns="0" tIns="0" rIns="0" bIns="0" rtlCol="0" anchor="t">
            <a:spAutoFit/>
          </a:bodyPr>
          <a:lstStyle/>
          <a:p>
            <a:pPr algn="l">
              <a:lnSpc>
                <a:spcPts val="4564"/>
              </a:lnSpc>
            </a:pPr>
            <a:r>
              <a:rPr lang="en-US" sz="5499" b="1" dirty="0">
                <a:solidFill>
                  <a:srgbClr val="FFFFFF"/>
                </a:solidFill>
                <a:latin typeface="Calibri (MS) Bold"/>
                <a:ea typeface="Calibri (MS) Bold"/>
                <a:cs typeface="Calibri (MS) Bold"/>
                <a:sym typeface="Calibri (MS) Bold"/>
              </a:rPr>
              <a:t>LEGAL &amp; RISK MITIGATION</a:t>
            </a:r>
          </a:p>
        </p:txBody>
      </p:sp>
      <p:sp>
        <p:nvSpPr>
          <p:cNvPr id="13" name="TextBox 13"/>
          <p:cNvSpPr txBox="1"/>
          <p:nvPr/>
        </p:nvSpPr>
        <p:spPr>
          <a:xfrm>
            <a:off x="1372094" y="274955"/>
            <a:ext cx="3760101" cy="753745"/>
          </a:xfrm>
          <a:prstGeom prst="rect">
            <a:avLst/>
          </a:prstGeom>
        </p:spPr>
        <p:txBody>
          <a:bodyPr lIns="0" tIns="0" rIns="0" bIns="0" rtlCol="0" anchor="t">
            <a:spAutoFit/>
          </a:bodyPr>
          <a:lstStyle/>
          <a:p>
            <a:pPr algn="l">
              <a:lnSpc>
                <a:spcPts val="4564"/>
              </a:lnSpc>
            </a:pPr>
            <a:r>
              <a:rPr lang="en-US" sz="5499" b="1">
                <a:solidFill>
                  <a:srgbClr val="FFFFFF"/>
                </a:solidFill>
                <a:latin typeface="Calibri (MS) Bold"/>
                <a:ea typeface="Calibri (MS) Bold"/>
                <a:cs typeface="Calibri (MS) Bold"/>
                <a:sym typeface="Calibri (MS) Bold"/>
              </a:rPr>
              <a:t>STP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2416</Words>
  <Application>Microsoft Office PowerPoint</Application>
  <PresentationFormat>Custom</PresentationFormat>
  <Paragraphs>265</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 (MS) Bold</vt:lpstr>
      <vt:lpstr>Canva Sans</vt:lpstr>
      <vt:lpstr>Canva Sans Bold</vt:lpstr>
      <vt:lpstr>Calibri (MS)</vt:lpstr>
      <vt:lpstr>Calibri (MS) Bold Italics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Lululemon</dc:title>
  <cp:lastModifiedBy>Sandesh Madannavar</cp:lastModifiedBy>
  <cp:revision>2</cp:revision>
  <dcterms:created xsi:type="dcterms:W3CDTF">2006-08-16T00:00:00Z</dcterms:created>
  <dcterms:modified xsi:type="dcterms:W3CDTF">2025-12-14T15:24:18Z</dcterms:modified>
  <dc:identifier>DAG67X2EBXA</dc:identifier>
</cp:coreProperties>
</file>